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9" r:id="rId2"/>
  </p:sldMasterIdLst>
  <p:notesMasterIdLst>
    <p:notesMasterId r:id="rId75"/>
  </p:notesMasterIdLst>
  <p:handoutMasterIdLst>
    <p:handoutMasterId r:id="rId76"/>
  </p:handoutMasterIdLst>
  <p:sldIdLst>
    <p:sldId id="341" r:id="rId3"/>
    <p:sldId id="342" r:id="rId4"/>
    <p:sldId id="257" r:id="rId5"/>
    <p:sldId id="513" r:id="rId6"/>
    <p:sldId id="516" r:id="rId7"/>
    <p:sldId id="517" r:id="rId8"/>
    <p:sldId id="518" r:id="rId9"/>
    <p:sldId id="519" r:id="rId10"/>
    <p:sldId id="520" r:id="rId11"/>
    <p:sldId id="521" r:id="rId12"/>
    <p:sldId id="522" r:id="rId13"/>
    <p:sldId id="523" r:id="rId14"/>
    <p:sldId id="524" r:id="rId15"/>
    <p:sldId id="525" r:id="rId16"/>
    <p:sldId id="576" r:id="rId17"/>
    <p:sldId id="577" r:id="rId18"/>
    <p:sldId id="578" r:id="rId19"/>
    <p:sldId id="579" r:id="rId20"/>
    <p:sldId id="580" r:id="rId21"/>
    <p:sldId id="581" r:id="rId22"/>
    <p:sldId id="582" r:id="rId23"/>
    <p:sldId id="583" r:id="rId24"/>
    <p:sldId id="584" r:id="rId25"/>
    <p:sldId id="585" r:id="rId26"/>
    <p:sldId id="586" r:id="rId27"/>
    <p:sldId id="587" r:id="rId28"/>
    <p:sldId id="588" r:id="rId29"/>
    <p:sldId id="526" r:id="rId30"/>
    <p:sldId id="527" r:id="rId31"/>
    <p:sldId id="528" r:id="rId32"/>
    <p:sldId id="529" r:id="rId33"/>
    <p:sldId id="530" r:id="rId34"/>
    <p:sldId id="531" r:id="rId35"/>
    <p:sldId id="532" r:id="rId36"/>
    <p:sldId id="533" r:id="rId37"/>
    <p:sldId id="534" r:id="rId38"/>
    <p:sldId id="535" r:id="rId39"/>
    <p:sldId id="536" r:id="rId40"/>
    <p:sldId id="537" r:id="rId41"/>
    <p:sldId id="538" r:id="rId42"/>
    <p:sldId id="539" r:id="rId43"/>
    <p:sldId id="540" r:id="rId44"/>
    <p:sldId id="541" r:id="rId45"/>
    <p:sldId id="542"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89" r:id="rId61"/>
    <p:sldId id="590" r:id="rId62"/>
    <p:sldId id="591" r:id="rId63"/>
    <p:sldId id="592" r:id="rId64"/>
    <p:sldId id="593" r:id="rId65"/>
    <p:sldId id="594" r:id="rId66"/>
    <p:sldId id="595" r:id="rId67"/>
    <p:sldId id="596" r:id="rId68"/>
    <p:sldId id="597" r:id="rId69"/>
    <p:sldId id="598" r:id="rId70"/>
    <p:sldId id="599" r:id="rId71"/>
    <p:sldId id="600" r:id="rId72"/>
    <p:sldId id="601" r:id="rId73"/>
    <p:sldId id="603" r:id="rId7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07" d="100"/>
          <a:sy n="107" d="100"/>
        </p:scale>
        <p:origin x="-600"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two different</a:t>
            </a:r>
            <a:r>
              <a:rPr lang="en-US" baseline="0" dirty="0" smtClean="0"/>
              <a:t> commonly used strategies for reconstructing transcripts from RNA-</a:t>
            </a:r>
            <a:r>
              <a:rPr lang="en-US" baseline="0" dirty="0" err="1" smtClean="0"/>
              <a:t>Seq</a:t>
            </a:r>
            <a:r>
              <a:rPr lang="en-US" baseline="0" dirty="0" smtClean="0"/>
              <a:t> reads.</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defTabSz="483306" eaLnBrk="1" fontAlgn="auto" hangingPunct="1">
              <a:spcBef>
                <a:spcPts val="0"/>
              </a:spcBef>
              <a:spcAft>
                <a:spcPts val="0"/>
              </a:spcAf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  </a:t>
            </a:r>
          </a:p>
          <a:p>
            <a:endParaRPr lang="en-US" baseline="0" dirty="0" smtClean="0"/>
          </a:p>
          <a:p>
            <a:r>
              <a:rPr lang="en-US" baseline="0" dirty="0" smtClean="0"/>
              <a:t>When mapping the RNA-</a:t>
            </a:r>
            <a:r>
              <a:rPr lang="en-US" baseline="0" dirty="0" err="1" smtClean="0"/>
              <a:t>Seq</a:t>
            </a:r>
            <a:r>
              <a:rPr lang="en-US" baseline="0" dirty="0" smtClean="0"/>
              <a:t> reads to the genome, the aligner takes into account that the RNA-</a:t>
            </a:r>
            <a:r>
              <a:rPr lang="en-US" baseline="0" dirty="0" err="1" smtClean="0"/>
              <a:t>Seq</a:t>
            </a:r>
            <a:r>
              <a:rPr lang="en-US" baseline="0" dirty="0" smtClean="0"/>
              <a:t> reads are derived from fully processed transcripts that have undergone intron splicing, and maps the spliced transcript fragments across intervening </a:t>
            </a:r>
            <a:r>
              <a:rPr lang="en-US" baseline="0" dirty="0" err="1" smtClean="0"/>
              <a:t>intronic</a:t>
            </a:r>
            <a:r>
              <a:rPr lang="en-US" baseline="0" dirty="0" smtClean="0"/>
              <a:t> sequences that occur in the genome.  </a:t>
            </a:r>
          </a:p>
          <a:p>
            <a:endParaRPr lang="en-US" baseline="0" dirty="0" smtClean="0"/>
          </a:p>
          <a:p>
            <a:r>
              <a:rPr lang="en-US" baseline="0" dirty="0" smtClean="0"/>
              <a:t>In this view, candidate intron sequences are shown as thin lines separating the mapped read segments.</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Clusters of aligned reads reveal the exon and intron components of transcript structures, and these alignments can be further assembled into transcript isoforms.</a:t>
            </a:r>
          </a:p>
          <a:p>
            <a:endParaRPr lang="en-US" baseline="0" dirty="0" smtClean="0"/>
          </a:p>
          <a:p>
            <a:r>
              <a:rPr lang="en-US" baseline="0" dirty="0" smtClean="0"/>
              <a:t>Whenever there are multiple introns that overlap but have different splice sites, we have evidence of alternative splicing, as those splicing events had to derive from differently processed transcript molecules.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43</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45</a:t>
            </a:fld>
            <a:endParaRPr lang="en-US">
              <a:solidFill>
                <a:prstClr val="black"/>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there has been much progress in the last two decades towards sequencing and assembling genomes of a wide variety of model and non-model organisms, it is still very often the case that a reference genome is not available for your organism of interest, or that the reference genome that is available is not a perfect match to your sample, which could contain significant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4079396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47</a:t>
            </a:fld>
            <a:endParaRPr lang="en-US">
              <a:solidFill>
                <a:prstClr val="black"/>
              </a:solidFill>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334704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517808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35699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2627736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52</a:t>
            </a:fld>
            <a:endParaRPr lang="en-US">
              <a:solidFill>
                <a:prstClr val="black"/>
              </a:solidFill>
              <a:latin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53</a:t>
            </a:fld>
            <a:endParaRPr lang="en-US">
              <a:solidFill>
                <a:prstClr val="black"/>
              </a:solidFill>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3194416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latin typeface="Calibri"/>
              </a:rPr>
              <a:pPr/>
              <a:t>55</a:t>
            </a:fld>
            <a:endParaRPr lang="en-US" dirty="0" smtClean="0">
              <a:solidFill>
                <a:prstClr val="black"/>
              </a:solidFill>
              <a:latin typeface="Calibri"/>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Instead of reconstructing transcripts using a reference genome, transcripts</a:t>
            </a:r>
            <a:r>
              <a:rPr lang="en-US" baseline="0" dirty="0" smtClean="0"/>
              <a:t> can be reconstructed in a genome-free way in a process termed de novo assembly.</a:t>
            </a:r>
            <a:endParaRPr lang="en-US" dirty="0" smtClean="0"/>
          </a:p>
          <a:p>
            <a:endParaRPr lang="en-US" dirty="0" smtClean="0"/>
          </a:p>
          <a:p>
            <a:r>
              <a:rPr lang="en-US" dirty="0" smtClean="0"/>
              <a:t>Here,</a:t>
            </a:r>
            <a:r>
              <a:rPr lang="en-US" baseline="0" dirty="0" smtClean="0"/>
              <a:t> overlapping sequences between reads are directly leveraged to assemble longer transcript sequences.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2485018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3770331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62</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67</a:t>
            </a:fld>
            <a:endParaRPr lang="en-US"/>
          </a:p>
        </p:txBody>
      </p:sp>
    </p:spTree>
    <p:extLst>
      <p:ext uri="{BB962C8B-B14F-4D97-AF65-F5344CB8AC3E}">
        <p14:creationId xmlns:p14="http://schemas.microsoft.com/office/powerpoint/2010/main" val="29526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72</a:t>
            </a:fld>
            <a:endParaRPr lang="en-US"/>
          </a:p>
        </p:txBody>
      </p:sp>
    </p:spTree>
    <p:extLst>
      <p:ext uri="{BB962C8B-B14F-4D97-AF65-F5344CB8AC3E}">
        <p14:creationId xmlns:p14="http://schemas.microsoft.com/office/powerpoint/2010/main" val="127246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even if it’s not a perfect match to your sample, you could align the reconstructed transcripts to that genome to further glean insights into intron and exon structures as well as any sequence variations between your transcriptome and the reference genome.  This can be particularly useful in biomedical applications, as I’ll highlight later on.</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9270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529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4943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60245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35854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171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72386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6185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857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6" name="TextBox 5"/>
          <p:cNvSpPr txBox="1">
            <a:spLocks noChangeArrowheads="1"/>
          </p:cNvSpPr>
          <p:nvPr userDrawn="1"/>
        </p:nvSpPr>
        <p:spPr bwMode="auto">
          <a:xfrm>
            <a:off x="251520" y="5085184"/>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089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4777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3067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7198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5AFBE171-4D27-7040-8EF3-DE3B874BC41C}" type="datetimeFigureOut">
              <a:rPr lang="en-US" smtClean="0">
                <a:solidFill>
                  <a:prstClr val="black">
                    <a:tint val="75000"/>
                  </a:prstClr>
                </a:solidFill>
                <a:latin typeface="Calibri"/>
                <a:ea typeface="+mn-ea"/>
                <a:cs typeface="+mn-cs"/>
              </a:rPr>
              <a:pPr defTabSz="457200" fontAlgn="auto">
                <a:spcBef>
                  <a:spcPts val="0"/>
                </a:spcBef>
                <a:spcAft>
                  <a:spcPts val="0"/>
                </a:spcAft>
              </a:pPr>
              <a:t>5/20/18</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E4C2F278-43B0-DB43-A8B4-2F55E4D5EE6E}" type="slidenum">
              <a:rPr lang="en-US" smtClean="0">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139816717"/>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github.com/trinityrnaseq/trinityrnaseq/wiki/SuperTranscripts" TargetMode="External"/><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github.com/trinityrnaseq/trinityrnaseq/wiki/SuperTranscripts" TargetMode="External"/><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28822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0" y="1890369"/>
            <a:ext cx="5844656" cy="4634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7558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0" y="1890369"/>
            <a:ext cx="5844656" cy="4634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6384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2436509" cy="2923877"/>
          </a:xfrm>
          <a:prstGeom prst="rect">
            <a:avLst/>
          </a:prstGeom>
          <a:solidFill>
            <a:srgbClr val="FFFFFF">
              <a:alpha val="72000"/>
            </a:srgbClr>
          </a:solidFill>
          <a:ln>
            <a:solidFill>
              <a:schemeClr val="tx1"/>
            </a:solidFill>
            <a:prstDash val="sysDash"/>
          </a:ln>
        </p:spPr>
        <p:txBody>
          <a:bodyPr wrap="none" rtlCol="0">
            <a:spAutoFit/>
          </a:bodyPr>
          <a:lstStyle/>
          <a:p>
            <a:r>
              <a:rPr lang="en-US" sz="2000" b="1" dirty="0" smtClean="0"/>
              <a:t>Trinity</a:t>
            </a:r>
          </a:p>
          <a:p>
            <a:r>
              <a:rPr lang="en-US" sz="2000" b="1" dirty="0"/>
              <a:t>Oases</a:t>
            </a:r>
            <a:endParaRPr lang="en-US" sz="2000" b="1" dirty="0" smtClean="0"/>
          </a:p>
          <a:p>
            <a:r>
              <a:rPr lang="en-US" sz="2000" b="1" dirty="0" err="1" smtClean="0"/>
              <a:t>SoapDenovoTrans</a:t>
            </a:r>
            <a:endParaRPr lang="en-US" sz="2000" b="1" dirty="0" smtClean="0"/>
          </a:p>
          <a:p>
            <a:r>
              <a:rPr lang="en-US" sz="2000" b="1" dirty="0" err="1" smtClean="0"/>
              <a:t>AbyssTrans</a:t>
            </a:r>
            <a:endParaRPr lang="en-US" sz="2000" b="1" dirty="0" smtClean="0"/>
          </a:p>
          <a:p>
            <a:r>
              <a:rPr lang="en-US" sz="2000" b="1" dirty="0" smtClean="0"/>
              <a:t>IDBA-Tran</a:t>
            </a:r>
          </a:p>
          <a:p>
            <a:r>
              <a:rPr lang="en-US" sz="2000" b="1" dirty="0" smtClean="0"/>
              <a:t>Shannon</a:t>
            </a:r>
          </a:p>
          <a:p>
            <a:r>
              <a:rPr lang="en-US" sz="2000" b="1" dirty="0" err="1" smtClean="0"/>
              <a:t>BinPacker</a:t>
            </a:r>
            <a:endParaRPr lang="en-US" sz="2000" b="1" dirty="0" smtClean="0"/>
          </a:p>
          <a:p>
            <a:r>
              <a:rPr lang="en-US" sz="2000" b="1" dirty="0" smtClean="0"/>
              <a:t>Bridger</a:t>
            </a:r>
          </a:p>
          <a:p>
            <a:r>
              <a:rPr lang="en-US" sz="2000" b="1" dirty="0" smtClean="0"/>
              <a:t>…</a:t>
            </a:r>
          </a:p>
        </p:txBody>
      </p:sp>
      <p:sp>
        <p:nvSpPr>
          <p:cNvPr id="2" name="TextBox 1"/>
          <p:cNvSpPr txBox="1"/>
          <p:nvPr/>
        </p:nvSpPr>
        <p:spPr>
          <a:xfrm>
            <a:off x="6350254" y="3943778"/>
            <a:ext cx="773331" cy="1384995"/>
          </a:xfrm>
          <a:prstGeom prst="rect">
            <a:avLst/>
          </a:prstGeom>
          <a:solidFill>
            <a:srgbClr val="FFFFFF"/>
          </a:solidFill>
          <a:ln>
            <a:solidFill>
              <a:schemeClr val="tx1"/>
            </a:solidFill>
            <a:prstDash val="dot"/>
          </a:ln>
        </p:spPr>
        <p:txBody>
          <a:bodyPr wrap="none" rtlCol="0">
            <a:spAutoFit/>
          </a:bodyPr>
          <a:lstStyle/>
          <a:p>
            <a:r>
              <a:rPr lang="en-US" sz="1400" b="1" dirty="0" smtClean="0"/>
              <a:t>GMAP</a:t>
            </a:r>
          </a:p>
          <a:p>
            <a:r>
              <a:rPr lang="en-US" sz="1400" b="1" dirty="0" smtClean="0"/>
              <a:t>BLAT</a:t>
            </a:r>
          </a:p>
          <a:p>
            <a:r>
              <a:rPr lang="en-US" sz="1400" b="1" dirty="0" smtClean="0"/>
              <a:t>AAT</a:t>
            </a:r>
          </a:p>
          <a:p>
            <a:r>
              <a:rPr lang="en-US" sz="1400" b="1" dirty="0" err="1" smtClean="0"/>
              <a:t>Spidey</a:t>
            </a:r>
            <a:endParaRPr lang="en-US" sz="1400" b="1" dirty="0" smtClean="0"/>
          </a:p>
          <a:p>
            <a:r>
              <a:rPr lang="en-US" sz="1400" b="1" dirty="0" smtClean="0"/>
              <a:t>Sim4</a:t>
            </a:r>
          </a:p>
          <a:p>
            <a:r>
              <a:rPr lang="en-US" sz="1400" b="1" dirty="0" smtClean="0"/>
              <a:t>…</a:t>
            </a:r>
            <a:endParaRPr lang="en-US" sz="1400" b="1" dirty="0"/>
          </a:p>
        </p:txBody>
      </p:sp>
      <p:sp>
        <p:nvSpPr>
          <p:cNvPr id="8" name="TextBox 7"/>
          <p:cNvSpPr txBox="1"/>
          <p:nvPr/>
        </p:nvSpPr>
        <p:spPr>
          <a:xfrm>
            <a:off x="3586624" y="4438172"/>
            <a:ext cx="1313180" cy="2031325"/>
          </a:xfrm>
          <a:prstGeom prst="rect">
            <a:avLst/>
          </a:prstGeom>
          <a:solidFill>
            <a:srgbClr val="FFFFFF"/>
          </a:solidFill>
          <a:ln w="19050" cmpd="sng">
            <a:solidFill>
              <a:srgbClr val="000000"/>
            </a:solidFill>
            <a:prstDash val="dot"/>
          </a:ln>
        </p:spPr>
        <p:txBody>
          <a:bodyPr wrap="none" rtlCol="0">
            <a:spAutoFit/>
          </a:bodyPr>
          <a:lstStyle/>
          <a:p>
            <a:r>
              <a:rPr lang="en-US" sz="1400" b="1" dirty="0" smtClean="0"/>
              <a:t>Cufflinks</a:t>
            </a:r>
          </a:p>
          <a:p>
            <a:r>
              <a:rPr lang="en-US" sz="1400" b="1" dirty="0" err="1" smtClean="0"/>
              <a:t>Stringtie</a:t>
            </a:r>
            <a:endParaRPr lang="en-US" sz="1400" b="1" dirty="0" smtClean="0"/>
          </a:p>
          <a:p>
            <a:r>
              <a:rPr lang="en-US" sz="1400" b="1" dirty="0" err="1" smtClean="0"/>
              <a:t>IsoLasso</a:t>
            </a:r>
            <a:endParaRPr lang="en-US" sz="1400" b="1" dirty="0" smtClean="0"/>
          </a:p>
          <a:p>
            <a:r>
              <a:rPr lang="en-US" sz="1400" b="1" dirty="0" err="1" smtClean="0"/>
              <a:t>Bayesembler</a:t>
            </a:r>
            <a:endParaRPr lang="en-US" sz="1400" b="1" dirty="0" smtClean="0"/>
          </a:p>
          <a:p>
            <a:r>
              <a:rPr lang="en-US" sz="1400" b="1" dirty="0" smtClean="0"/>
              <a:t>Trip</a:t>
            </a:r>
          </a:p>
          <a:p>
            <a:r>
              <a:rPr lang="en-US" sz="1400" b="1" dirty="0" err="1" smtClean="0"/>
              <a:t>Traph</a:t>
            </a:r>
            <a:endParaRPr lang="en-US" sz="1400" b="1" dirty="0" smtClean="0"/>
          </a:p>
          <a:p>
            <a:r>
              <a:rPr lang="en-US" sz="1400" b="1" dirty="0" smtClean="0"/>
              <a:t>CEM</a:t>
            </a:r>
          </a:p>
          <a:p>
            <a:r>
              <a:rPr lang="en-US" sz="1400" b="1" dirty="0" err="1" smtClean="0"/>
              <a:t>TransComb</a:t>
            </a:r>
            <a:endParaRPr lang="en-US" sz="1400" b="1" dirty="0" smtClean="0"/>
          </a:p>
          <a:p>
            <a:r>
              <a:rPr lang="en-US" sz="1400" b="1" dirty="0" smtClean="0"/>
              <a:t>…</a:t>
            </a:r>
          </a:p>
        </p:txBody>
      </p:sp>
      <p:sp>
        <p:nvSpPr>
          <p:cNvPr id="10" name="TextBox 9"/>
          <p:cNvSpPr txBox="1"/>
          <p:nvPr/>
        </p:nvSpPr>
        <p:spPr>
          <a:xfrm>
            <a:off x="3642564" y="2117555"/>
            <a:ext cx="819881" cy="1169551"/>
          </a:xfrm>
          <a:prstGeom prst="rect">
            <a:avLst/>
          </a:prstGeom>
          <a:solidFill>
            <a:schemeClr val="bg1"/>
          </a:solidFill>
          <a:ln>
            <a:solidFill>
              <a:schemeClr val="tx1"/>
            </a:solidFill>
            <a:prstDash val="sysDash"/>
          </a:ln>
        </p:spPr>
        <p:txBody>
          <a:bodyPr wrap="none" rtlCol="0">
            <a:spAutoFit/>
          </a:bodyPr>
          <a:lstStyle/>
          <a:p>
            <a:r>
              <a:rPr lang="en-US" sz="1400" b="1" dirty="0" err="1" smtClean="0"/>
              <a:t>TopHat</a:t>
            </a:r>
            <a:r>
              <a:rPr lang="en-US" sz="1400" b="1" dirty="0" smtClean="0"/>
              <a:t> </a:t>
            </a:r>
            <a:br>
              <a:rPr lang="en-US" sz="1400" b="1" dirty="0" smtClean="0"/>
            </a:br>
            <a:r>
              <a:rPr lang="en-US" sz="1400" b="1" dirty="0" smtClean="0"/>
              <a:t>STAR</a:t>
            </a:r>
            <a:br>
              <a:rPr lang="en-US" sz="1400" b="1" dirty="0" smtClean="0"/>
            </a:br>
            <a:r>
              <a:rPr lang="en-US" sz="1400" b="1" dirty="0" smtClean="0"/>
              <a:t>HISAT</a:t>
            </a:r>
          </a:p>
          <a:p>
            <a:r>
              <a:rPr lang="en-US" sz="1400" b="1" dirty="0" smtClean="0"/>
              <a:t>GSNAP</a:t>
            </a:r>
          </a:p>
          <a:p>
            <a:r>
              <a:rPr lang="en-US" sz="1400" b="1" dirty="0" smtClean="0"/>
              <a:t>…</a:t>
            </a:r>
            <a:endParaRPr lang="en-US" sz="1400" b="1" dirty="0"/>
          </a:p>
        </p:txBody>
      </p:sp>
      <p:sp>
        <p:nvSpPr>
          <p:cNvPr id="3" name="TextBox 2"/>
          <p:cNvSpPr txBox="1"/>
          <p:nvPr/>
        </p:nvSpPr>
        <p:spPr>
          <a:xfrm>
            <a:off x="3120692" y="1038272"/>
            <a:ext cx="3804071" cy="400110"/>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000" b="1" dirty="0" smtClean="0"/>
              <a:t>Many tools to choose among:</a:t>
            </a:r>
            <a:endParaRPr lang="en-US" sz="2000" b="1" dirty="0"/>
          </a:p>
        </p:txBody>
      </p:sp>
    </p:spTree>
    <p:extLst>
      <p:ext uri="{BB962C8B-B14F-4D97-AF65-F5344CB8AC3E}">
        <p14:creationId xmlns:p14="http://schemas.microsoft.com/office/powerpoint/2010/main" val="6437623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097088" cy="461665"/>
          </a:xfrm>
          <a:prstGeom prst="rect">
            <a:avLst/>
          </a:prstGeom>
          <a:noFill/>
        </p:spPr>
        <p:txBody>
          <a:bodyPr wrap="none" rtlCol="0">
            <a:spAutoFit/>
          </a:bodyPr>
          <a:lstStyle/>
          <a:p>
            <a:r>
              <a:rPr lang="en-US" b="1" dirty="0" smtClean="0"/>
              <a:t>Graph Data Structures Commonly Used For Assembly</a:t>
            </a:r>
            <a:endParaRPr lang="en-US"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3" name="TextBox 52"/>
            <p:cNvSpPr txBox="1"/>
            <p:nvPr/>
          </p:nvSpPr>
          <p:spPr>
            <a:xfrm>
              <a:off x="3707904" y="3081315"/>
              <a:ext cx="1814244" cy="369332"/>
            </a:xfrm>
            <a:prstGeom prst="rect">
              <a:avLst/>
            </a:prstGeom>
            <a:noFill/>
          </p:spPr>
          <p:txBody>
            <a:bodyPr wrap="none" rtlCol="0">
              <a:spAutoFit/>
            </a:bodyPr>
            <a:lstStyle/>
            <a:p>
              <a:r>
                <a:rPr lang="en-US" sz="1800" dirty="0" smtClean="0"/>
                <a:t>Reads to Graph </a:t>
              </a:r>
              <a:endParaRPr lang="en-US" sz="1800" dirty="0"/>
            </a:p>
          </p:txBody>
        </p:sp>
        <p:sp>
          <p:nvSpPr>
            <p:cNvPr id="54" name="TextBox 53"/>
            <p:cNvSpPr txBox="1"/>
            <p:nvPr/>
          </p:nvSpPr>
          <p:spPr>
            <a:xfrm>
              <a:off x="1082503" y="2637453"/>
              <a:ext cx="2146742" cy="1200329"/>
            </a:xfrm>
            <a:prstGeom prst="rect">
              <a:avLst/>
            </a:prstGeom>
            <a:noFill/>
          </p:spPr>
          <p:txBody>
            <a:bodyPr wrap="none" rtlCol="0">
              <a:spAutoFit/>
            </a:bodyPr>
            <a:lstStyle/>
            <a:p>
              <a:pPr marL="285750" indent="-285750">
                <a:buFont typeface="Arial"/>
                <a:buChar char="•"/>
              </a:pPr>
              <a:r>
                <a:rPr lang="en-US" sz="1800" dirty="0" smtClean="0"/>
                <a:t>Sequence</a:t>
              </a:r>
            </a:p>
            <a:p>
              <a:pPr marL="285750" indent="-285750">
                <a:buFont typeface="Arial"/>
                <a:buChar char="•"/>
              </a:pPr>
              <a:r>
                <a:rPr lang="en-US" sz="1800" dirty="0" smtClean="0"/>
                <a:t>Order</a:t>
              </a:r>
            </a:p>
            <a:p>
              <a:pPr marL="285750" indent="-285750">
                <a:buFont typeface="Arial"/>
                <a:buChar char="•"/>
              </a:pPr>
              <a:r>
                <a:rPr lang="en-US" sz="1800" dirty="0" smtClean="0"/>
                <a:t>Orientation (+, -)</a:t>
              </a:r>
            </a:p>
            <a:p>
              <a:pPr marL="285750" indent="-285750">
                <a:buFont typeface="Arial"/>
                <a:buChar char="•"/>
              </a:pPr>
              <a:r>
                <a:rPr lang="en-US" sz="1800" dirty="0" smtClean="0"/>
                <a:t>Overlap</a:t>
              </a:r>
              <a:endParaRPr lang="en-US" sz="1800" dirty="0"/>
            </a:p>
          </p:txBody>
        </p:sp>
      </p:grpSp>
      <p:grpSp>
        <p:nvGrpSpPr>
          <p:cNvPr id="57" name="Group 56"/>
          <p:cNvGrpSpPr/>
          <p:nvPr/>
        </p:nvGrpSpPr>
        <p:grpSpPr>
          <a:xfrm>
            <a:off x="1046348" y="3915300"/>
            <a:ext cx="8079627" cy="2392279"/>
            <a:chOff x="1046348" y="3915300"/>
            <a:chExt cx="8079627" cy="2392279"/>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808748" cy="369332"/>
            </a:xfrm>
            <a:prstGeom prst="rect">
              <a:avLst/>
            </a:prstGeom>
            <a:noFill/>
          </p:spPr>
          <p:txBody>
            <a:bodyPr wrap="none" rtlCol="0">
              <a:spAutoFit/>
            </a:bodyPr>
            <a:lstStyle/>
            <a:p>
              <a:r>
                <a:rPr lang="en-US" sz="1800" dirty="0" smtClean="0"/>
                <a:t>GATC</a:t>
              </a:r>
              <a:endParaRPr lang="en-US" sz="1800" dirty="0"/>
            </a:p>
          </p:txBody>
        </p:sp>
        <p:sp>
          <p:nvSpPr>
            <p:cNvPr id="37" name="TextBox 36"/>
            <p:cNvSpPr txBox="1"/>
            <p:nvPr/>
          </p:nvSpPr>
          <p:spPr>
            <a:xfrm>
              <a:off x="2574260" y="5406818"/>
              <a:ext cx="1133644" cy="369332"/>
            </a:xfrm>
            <a:prstGeom prst="rect">
              <a:avLst/>
            </a:prstGeom>
            <a:noFill/>
          </p:spPr>
          <p:txBody>
            <a:bodyPr wrap="none" rtlCol="0">
              <a:spAutoFit/>
            </a:bodyPr>
            <a:lstStyle/>
            <a:p>
              <a:r>
                <a:rPr lang="en-US" sz="1800" dirty="0" smtClean="0"/>
                <a:t>CGATCA</a:t>
              </a:r>
              <a:endParaRPr lang="en-US" sz="1800" dirty="0"/>
            </a:p>
          </p:txBody>
        </p:sp>
        <p:sp>
          <p:nvSpPr>
            <p:cNvPr id="42" name="TextBox 41"/>
            <p:cNvSpPr txBox="1"/>
            <p:nvPr/>
          </p:nvSpPr>
          <p:spPr>
            <a:xfrm>
              <a:off x="2779081" y="4053968"/>
              <a:ext cx="671916" cy="369332"/>
            </a:xfrm>
            <a:prstGeom prst="rect">
              <a:avLst/>
            </a:prstGeom>
            <a:noFill/>
          </p:spPr>
          <p:txBody>
            <a:bodyPr wrap="none" rtlCol="0">
              <a:spAutoFit/>
            </a:bodyPr>
            <a:lstStyle/>
            <a:p>
              <a:r>
                <a:rPr lang="en-US" sz="1800" dirty="0" smtClean="0"/>
                <a:t>GTC</a:t>
              </a:r>
              <a:endParaRPr lang="en-US" sz="1800" dirty="0"/>
            </a:p>
          </p:txBody>
        </p:sp>
        <p:sp>
          <p:nvSpPr>
            <p:cNvPr id="43" name="TextBox 42"/>
            <p:cNvSpPr txBox="1"/>
            <p:nvPr/>
          </p:nvSpPr>
          <p:spPr>
            <a:xfrm>
              <a:off x="4368154" y="4716000"/>
              <a:ext cx="530915" cy="369332"/>
            </a:xfrm>
            <a:prstGeom prst="rect">
              <a:avLst/>
            </a:prstGeom>
            <a:noFill/>
          </p:spPr>
          <p:txBody>
            <a:bodyPr wrap="none" rtlCol="0">
              <a:spAutoFit/>
            </a:bodyPr>
            <a:lstStyle/>
            <a:p>
              <a:r>
                <a:rPr lang="en-US" sz="1800" dirty="0" smtClean="0"/>
                <a:t>CG</a:t>
              </a:r>
              <a:endParaRPr lang="en-US" sz="1800" dirty="0"/>
            </a:p>
          </p:txBody>
        </p:sp>
        <p:sp>
          <p:nvSpPr>
            <p:cNvPr id="45" name="TextBox 44"/>
            <p:cNvSpPr txBox="1"/>
            <p:nvPr/>
          </p:nvSpPr>
          <p:spPr>
            <a:xfrm>
              <a:off x="5711258" y="4068909"/>
              <a:ext cx="992579" cy="369332"/>
            </a:xfrm>
            <a:prstGeom prst="rect">
              <a:avLst/>
            </a:prstGeom>
            <a:noFill/>
          </p:spPr>
          <p:txBody>
            <a:bodyPr wrap="none" rtlCol="0">
              <a:spAutoFit/>
            </a:bodyPr>
            <a:lstStyle/>
            <a:p>
              <a:r>
                <a:rPr lang="en-US" sz="1800" dirty="0" smtClean="0"/>
                <a:t>AGTCA</a:t>
              </a:r>
              <a:endParaRPr lang="en-US" sz="1800" dirty="0"/>
            </a:p>
          </p:txBody>
        </p:sp>
        <p:sp>
          <p:nvSpPr>
            <p:cNvPr id="46" name="TextBox 45"/>
            <p:cNvSpPr txBox="1"/>
            <p:nvPr/>
          </p:nvSpPr>
          <p:spPr>
            <a:xfrm>
              <a:off x="5855221" y="5406818"/>
              <a:ext cx="697702" cy="369332"/>
            </a:xfrm>
            <a:prstGeom prst="rect">
              <a:avLst/>
            </a:prstGeom>
            <a:noFill/>
          </p:spPr>
          <p:txBody>
            <a:bodyPr wrap="none" rtlCol="0">
              <a:spAutoFit/>
            </a:bodyPr>
            <a:lstStyle/>
            <a:p>
              <a:r>
                <a:rPr lang="en-US" sz="1800" dirty="0" smtClean="0"/>
                <a:t>AGC</a:t>
              </a:r>
              <a:endParaRPr lang="en-US" sz="1800" dirty="0"/>
            </a:p>
          </p:txBody>
        </p:sp>
        <p:sp>
          <p:nvSpPr>
            <p:cNvPr id="47" name="TextBox 46"/>
            <p:cNvSpPr txBox="1"/>
            <p:nvPr/>
          </p:nvSpPr>
          <p:spPr>
            <a:xfrm>
              <a:off x="7350458" y="4715329"/>
              <a:ext cx="1236236" cy="369332"/>
            </a:xfrm>
            <a:prstGeom prst="rect">
              <a:avLst/>
            </a:prstGeom>
            <a:noFill/>
          </p:spPr>
          <p:txBody>
            <a:bodyPr wrap="none" rtlCol="0">
              <a:spAutoFit/>
            </a:bodyPr>
            <a:lstStyle/>
            <a:p>
              <a:r>
                <a:rPr lang="en-US" sz="1800" dirty="0" smtClean="0"/>
                <a:t>GATTACA</a:t>
              </a:r>
              <a:endParaRPr lang="en-US" sz="1800" dirty="0"/>
            </a:p>
          </p:txBody>
        </p:sp>
        <p:sp>
          <p:nvSpPr>
            <p:cNvPr id="55" name="TextBox 54"/>
            <p:cNvSpPr txBox="1"/>
            <p:nvPr/>
          </p:nvSpPr>
          <p:spPr>
            <a:xfrm>
              <a:off x="6516216" y="5661248"/>
              <a:ext cx="2609759" cy="646331"/>
            </a:xfrm>
            <a:prstGeom prst="rect">
              <a:avLst/>
            </a:prstGeom>
            <a:noFill/>
          </p:spPr>
          <p:txBody>
            <a:bodyPr wrap="none" rtlCol="0">
              <a:spAutoFit/>
            </a:bodyPr>
            <a:lstStyle/>
            <a:p>
              <a:r>
                <a:rPr lang="en-US" sz="1800" dirty="0" smtClean="0"/>
                <a:t>Nodes = sequence (+/-)</a:t>
              </a:r>
            </a:p>
            <a:p>
              <a:r>
                <a:rPr lang="en-US" sz="1800" dirty="0" smtClean="0"/>
                <a:t>Edges = order, overlap</a:t>
              </a:r>
              <a:endParaRPr lang="en-US" sz="1800" dirty="0"/>
            </a:p>
          </p:txBody>
        </p:sp>
      </p:grpSp>
    </p:spTree>
    <p:extLst>
      <p:ext uri="{BB962C8B-B14F-4D97-AF65-F5344CB8AC3E}">
        <p14:creationId xmlns:p14="http://schemas.microsoft.com/office/powerpoint/2010/main" val="2558146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097088" cy="461665"/>
          </a:xfrm>
          <a:prstGeom prst="rect">
            <a:avLst/>
          </a:prstGeom>
          <a:noFill/>
        </p:spPr>
        <p:txBody>
          <a:bodyPr wrap="none" rtlCol="0">
            <a:spAutoFit/>
          </a:bodyPr>
          <a:lstStyle/>
          <a:p>
            <a:r>
              <a:rPr lang="en-US" b="1" dirty="0" smtClean="0"/>
              <a:t>Graph Data Structures Commonly Used For Assembly</a:t>
            </a:r>
            <a:endParaRPr lang="en-US" b="1" dirty="0"/>
          </a:p>
        </p:txBody>
      </p:sp>
      <p:grpSp>
        <p:nvGrpSpPr>
          <p:cNvPr id="7" name="Group 6"/>
          <p:cNvGrpSpPr/>
          <p:nvPr/>
        </p:nvGrpSpPr>
        <p:grpSpPr>
          <a:xfrm>
            <a:off x="1046348" y="3915300"/>
            <a:ext cx="7540346" cy="2017059"/>
            <a:chOff x="1046348" y="3801900"/>
            <a:chExt cx="7540346"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808748" cy="369332"/>
            </a:xfrm>
            <a:prstGeom prst="rect">
              <a:avLst/>
            </a:prstGeom>
            <a:noFill/>
          </p:spPr>
          <p:txBody>
            <a:bodyPr wrap="none" rtlCol="0">
              <a:spAutoFit/>
            </a:bodyPr>
            <a:lstStyle/>
            <a:p>
              <a:r>
                <a:rPr lang="en-US" sz="1800" dirty="0" smtClean="0"/>
                <a:t>GATC</a:t>
              </a:r>
              <a:endParaRPr lang="en-US" sz="1800" dirty="0"/>
            </a:p>
          </p:txBody>
        </p:sp>
        <p:sp>
          <p:nvSpPr>
            <p:cNvPr id="37" name="TextBox 36"/>
            <p:cNvSpPr txBox="1"/>
            <p:nvPr/>
          </p:nvSpPr>
          <p:spPr>
            <a:xfrm>
              <a:off x="2614534" y="5293418"/>
              <a:ext cx="1133644" cy="369332"/>
            </a:xfrm>
            <a:prstGeom prst="rect">
              <a:avLst/>
            </a:prstGeom>
            <a:noFill/>
          </p:spPr>
          <p:txBody>
            <a:bodyPr wrap="none" rtlCol="0">
              <a:spAutoFit/>
            </a:bodyPr>
            <a:lstStyle/>
            <a:p>
              <a:r>
                <a:rPr lang="en-US" sz="1800" dirty="0" smtClean="0"/>
                <a:t>CGATCA</a:t>
              </a:r>
              <a:endParaRPr lang="en-US" sz="1800" dirty="0"/>
            </a:p>
          </p:txBody>
        </p:sp>
        <p:sp>
          <p:nvSpPr>
            <p:cNvPr id="42" name="TextBox 41"/>
            <p:cNvSpPr txBox="1"/>
            <p:nvPr/>
          </p:nvSpPr>
          <p:spPr>
            <a:xfrm>
              <a:off x="2779081" y="3940568"/>
              <a:ext cx="671916" cy="369332"/>
            </a:xfrm>
            <a:prstGeom prst="rect">
              <a:avLst/>
            </a:prstGeom>
            <a:noFill/>
          </p:spPr>
          <p:txBody>
            <a:bodyPr wrap="none" rtlCol="0">
              <a:spAutoFit/>
            </a:bodyPr>
            <a:lstStyle/>
            <a:p>
              <a:r>
                <a:rPr lang="en-US" sz="1800" dirty="0" smtClean="0"/>
                <a:t>GTC</a:t>
              </a:r>
              <a:endParaRPr lang="en-US" sz="1800" dirty="0"/>
            </a:p>
          </p:txBody>
        </p:sp>
        <p:sp>
          <p:nvSpPr>
            <p:cNvPr id="43" name="TextBox 42"/>
            <p:cNvSpPr txBox="1"/>
            <p:nvPr/>
          </p:nvSpPr>
          <p:spPr>
            <a:xfrm>
              <a:off x="4368154" y="4602600"/>
              <a:ext cx="530915" cy="369332"/>
            </a:xfrm>
            <a:prstGeom prst="rect">
              <a:avLst/>
            </a:prstGeom>
            <a:noFill/>
          </p:spPr>
          <p:txBody>
            <a:bodyPr wrap="none" rtlCol="0">
              <a:spAutoFit/>
            </a:bodyPr>
            <a:lstStyle/>
            <a:p>
              <a:r>
                <a:rPr lang="en-US" sz="1800" dirty="0" smtClean="0"/>
                <a:t>CG</a:t>
              </a:r>
              <a:endParaRPr lang="en-US" sz="1800" dirty="0"/>
            </a:p>
          </p:txBody>
        </p:sp>
        <p:sp>
          <p:nvSpPr>
            <p:cNvPr id="45" name="TextBox 44"/>
            <p:cNvSpPr txBox="1"/>
            <p:nvPr/>
          </p:nvSpPr>
          <p:spPr>
            <a:xfrm>
              <a:off x="5711258" y="3955509"/>
              <a:ext cx="992579" cy="369332"/>
            </a:xfrm>
            <a:prstGeom prst="rect">
              <a:avLst/>
            </a:prstGeom>
            <a:noFill/>
          </p:spPr>
          <p:txBody>
            <a:bodyPr wrap="none" rtlCol="0">
              <a:spAutoFit/>
            </a:bodyPr>
            <a:lstStyle/>
            <a:p>
              <a:r>
                <a:rPr lang="en-US" sz="1800" dirty="0" smtClean="0"/>
                <a:t>AGTCA</a:t>
              </a:r>
              <a:endParaRPr lang="en-US" sz="1800" dirty="0"/>
            </a:p>
          </p:txBody>
        </p:sp>
        <p:sp>
          <p:nvSpPr>
            <p:cNvPr id="46" name="TextBox 45"/>
            <p:cNvSpPr txBox="1"/>
            <p:nvPr/>
          </p:nvSpPr>
          <p:spPr>
            <a:xfrm>
              <a:off x="5855221" y="5293418"/>
              <a:ext cx="697702" cy="369332"/>
            </a:xfrm>
            <a:prstGeom prst="rect">
              <a:avLst/>
            </a:prstGeom>
            <a:noFill/>
          </p:spPr>
          <p:txBody>
            <a:bodyPr wrap="none" rtlCol="0">
              <a:spAutoFit/>
            </a:bodyPr>
            <a:lstStyle/>
            <a:p>
              <a:r>
                <a:rPr lang="en-US" sz="1800" dirty="0" smtClean="0"/>
                <a:t>AGC</a:t>
              </a:r>
              <a:endParaRPr lang="en-US" sz="1800" dirty="0"/>
            </a:p>
          </p:txBody>
        </p:sp>
        <p:sp>
          <p:nvSpPr>
            <p:cNvPr id="47" name="TextBox 46"/>
            <p:cNvSpPr txBox="1"/>
            <p:nvPr/>
          </p:nvSpPr>
          <p:spPr>
            <a:xfrm>
              <a:off x="7350458" y="4601929"/>
              <a:ext cx="1236236" cy="369332"/>
            </a:xfrm>
            <a:prstGeom prst="rect">
              <a:avLst/>
            </a:prstGeom>
            <a:noFill/>
          </p:spPr>
          <p:txBody>
            <a:bodyPr wrap="none" rtlCol="0">
              <a:spAutoFit/>
            </a:bodyPr>
            <a:lstStyle/>
            <a:p>
              <a:r>
                <a:rPr lang="en-US" sz="1800" dirty="0" smtClean="0"/>
                <a:t>GATTACA</a:t>
              </a:r>
              <a:endParaRPr lang="en-US" sz="1800" dirty="0"/>
            </a:p>
          </p:txBody>
        </p:sp>
      </p:grpSp>
      <p:sp>
        <p:nvSpPr>
          <p:cNvPr id="3" name="TextBox 2"/>
          <p:cNvSpPr txBox="1"/>
          <p:nvPr/>
        </p:nvSpPr>
        <p:spPr>
          <a:xfrm>
            <a:off x="1677225" y="6077317"/>
            <a:ext cx="3594429" cy="400110"/>
          </a:xfrm>
          <a:prstGeom prst="rect">
            <a:avLst/>
          </a:prstGeom>
          <a:noFill/>
        </p:spPr>
        <p:txBody>
          <a:bodyPr wrap="none" rtlCol="0">
            <a:spAutoFit/>
          </a:bodyPr>
          <a:lstStyle/>
          <a:p>
            <a:r>
              <a:rPr lang="en-US" sz="2000" b="1" dirty="0" smtClean="0">
                <a:solidFill>
                  <a:srgbClr val="660066"/>
                </a:solidFill>
              </a:rPr>
              <a:t>GATCGTCCGAGCGATTACA</a:t>
            </a:r>
            <a:endParaRPr lang="en-US" sz="20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p:cNvSpPr txBox="1"/>
          <p:nvPr/>
        </p:nvSpPr>
        <p:spPr>
          <a:xfrm>
            <a:off x="3753419" y="3081315"/>
            <a:ext cx="1814244" cy="369332"/>
          </a:xfrm>
          <a:prstGeom prst="rect">
            <a:avLst/>
          </a:prstGeom>
          <a:noFill/>
        </p:spPr>
        <p:txBody>
          <a:bodyPr wrap="none" rtlCol="0">
            <a:spAutoFit/>
          </a:bodyPr>
          <a:lstStyle/>
          <a:p>
            <a:r>
              <a:rPr lang="en-US" sz="1800" dirty="0" smtClean="0"/>
              <a:t>Reads to Graph </a:t>
            </a:r>
            <a:endParaRPr lang="en-US" sz="1800" dirty="0"/>
          </a:p>
        </p:txBody>
      </p:sp>
      <p:sp>
        <p:nvSpPr>
          <p:cNvPr id="31" name="TextBox 30"/>
          <p:cNvSpPr txBox="1"/>
          <p:nvPr/>
        </p:nvSpPr>
        <p:spPr>
          <a:xfrm>
            <a:off x="1082503" y="2637453"/>
            <a:ext cx="2146742" cy="1200329"/>
          </a:xfrm>
          <a:prstGeom prst="rect">
            <a:avLst/>
          </a:prstGeom>
          <a:noFill/>
        </p:spPr>
        <p:txBody>
          <a:bodyPr wrap="none" rtlCol="0">
            <a:spAutoFit/>
          </a:bodyPr>
          <a:lstStyle/>
          <a:p>
            <a:pPr marL="285750" indent="-285750">
              <a:buFont typeface="Arial"/>
              <a:buChar char="•"/>
            </a:pPr>
            <a:r>
              <a:rPr lang="en-US" sz="1800" dirty="0" smtClean="0"/>
              <a:t>Sequence</a:t>
            </a:r>
          </a:p>
          <a:p>
            <a:pPr marL="285750" indent="-285750">
              <a:buFont typeface="Arial"/>
              <a:buChar char="•"/>
            </a:pPr>
            <a:r>
              <a:rPr lang="en-US" sz="1800" dirty="0" smtClean="0"/>
              <a:t>Order</a:t>
            </a:r>
          </a:p>
          <a:p>
            <a:pPr marL="285750" indent="-285750">
              <a:buFont typeface="Arial"/>
              <a:buChar char="•"/>
            </a:pPr>
            <a:r>
              <a:rPr lang="en-US" sz="1800" dirty="0" smtClean="0"/>
              <a:t>Orientation (+, -)</a:t>
            </a:r>
          </a:p>
          <a:p>
            <a:pPr marL="285750" indent="-285750">
              <a:buFont typeface="Arial"/>
              <a:buChar char="•"/>
            </a:pPr>
            <a:r>
              <a:rPr lang="en-US" sz="1800" dirty="0" smtClean="0"/>
              <a:t>Overlap</a:t>
            </a:r>
            <a:endParaRPr lang="en-US" sz="1800" dirty="0"/>
          </a:p>
        </p:txBody>
      </p:sp>
      <p:sp>
        <p:nvSpPr>
          <p:cNvPr id="34" name="TextBox 33"/>
          <p:cNvSpPr txBox="1"/>
          <p:nvPr/>
        </p:nvSpPr>
        <p:spPr>
          <a:xfrm>
            <a:off x="6516216" y="5661248"/>
            <a:ext cx="2609759" cy="646331"/>
          </a:xfrm>
          <a:prstGeom prst="rect">
            <a:avLst/>
          </a:prstGeom>
          <a:noFill/>
        </p:spPr>
        <p:txBody>
          <a:bodyPr wrap="none" rtlCol="0">
            <a:spAutoFit/>
          </a:bodyPr>
          <a:lstStyle/>
          <a:p>
            <a:r>
              <a:rPr lang="en-US" sz="1800" dirty="0" smtClean="0"/>
              <a:t>Nodes = sequence (+/-)</a:t>
            </a:r>
          </a:p>
          <a:p>
            <a:r>
              <a:rPr lang="en-US" sz="1800" dirty="0" smtClean="0"/>
              <a:t>Edges = order, overlap</a:t>
            </a:r>
            <a:endParaRPr lang="en-US" sz="1800" dirty="0"/>
          </a:p>
        </p:txBody>
      </p:sp>
    </p:spTree>
    <p:extLst>
      <p:ext uri="{BB962C8B-B14F-4D97-AF65-F5344CB8AC3E}">
        <p14:creationId xmlns:p14="http://schemas.microsoft.com/office/powerpoint/2010/main" val="739577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4039544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Tree>
    <p:extLst>
      <p:ext uri="{BB962C8B-B14F-4D97-AF65-F5344CB8AC3E}">
        <p14:creationId xmlns:p14="http://schemas.microsoft.com/office/powerpoint/2010/main" val="13064216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Tree>
    <p:extLst>
      <p:ext uri="{BB962C8B-B14F-4D97-AF65-F5344CB8AC3E}">
        <p14:creationId xmlns:p14="http://schemas.microsoft.com/office/powerpoint/2010/main" val="12115752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253795" y="4575299"/>
            <a:ext cx="6461549" cy="369332"/>
          </a:xfrm>
          <a:prstGeom prst="rect">
            <a:avLst/>
          </a:prstGeom>
          <a:noFill/>
        </p:spPr>
        <p:txBody>
          <a:bodyPr wrap="none" rtlCol="0">
            <a:spAutoFit/>
          </a:bodyPr>
          <a:lstStyle/>
          <a:p>
            <a:r>
              <a:rPr lang="en-US" dirty="0" smtClean="0"/>
              <a:t>Overlapping but different introns =  evidence of alternative splicing</a:t>
            </a:r>
            <a:endParaRPr lang="en-US" dirty="0"/>
          </a:p>
        </p:txBody>
      </p:sp>
    </p:spTree>
    <p:extLst>
      <p:ext uri="{BB962C8B-B14F-4D97-AF65-F5344CB8AC3E}">
        <p14:creationId xmlns:p14="http://schemas.microsoft.com/office/powerpoint/2010/main" val="17516018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Tree>
    <p:extLst>
      <p:ext uri="{BB962C8B-B14F-4D97-AF65-F5344CB8AC3E}">
        <p14:creationId xmlns:p14="http://schemas.microsoft.com/office/powerpoint/2010/main" val="20427102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961021" y="4382255"/>
            <a:ext cx="7366395" cy="369332"/>
          </a:xfrm>
          <a:prstGeom prst="rect">
            <a:avLst/>
          </a:prstGeom>
          <a:noFill/>
        </p:spPr>
        <p:txBody>
          <a:bodyPr wrap="none" rtlCol="0">
            <a:spAutoFit/>
          </a:bodyPr>
          <a:lstStyle/>
          <a:p>
            <a:r>
              <a:rPr lang="en-US" dirty="0" smtClean="0"/>
              <a:t>Individual reads can yield multiple exon and intron segments (splice patterns)</a:t>
            </a:r>
            <a:endParaRPr lang="en-US"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87966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Tree>
    <p:extLst>
      <p:ext uri="{BB962C8B-B14F-4D97-AF65-F5344CB8AC3E}">
        <p14:creationId xmlns:p14="http://schemas.microsoft.com/office/powerpoint/2010/main" val="965089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369332"/>
          </a:xfrm>
          <a:prstGeom prst="rect">
            <a:avLst/>
          </a:prstGeom>
          <a:noFill/>
        </p:spPr>
        <p:txBody>
          <a:bodyPr wrap="none" rtlCol="0">
            <a:spAutoFit/>
          </a:bodyPr>
          <a:lstStyle/>
          <a:p>
            <a:r>
              <a:rPr lang="en-US" dirty="0" smtClean="0"/>
              <a:t>Nodes = unique splice patterns</a:t>
            </a:r>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9666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1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152128" y="4044808"/>
            <a:ext cx="6048802" cy="369332"/>
          </a:xfrm>
          <a:prstGeom prst="rect">
            <a:avLst/>
          </a:prstGeom>
          <a:solidFill>
            <a:srgbClr val="FFFFFF"/>
          </a:solidFill>
        </p:spPr>
        <p:txBody>
          <a:bodyPr wrap="none" rtlCol="0">
            <a:spAutoFit/>
          </a:bodyPr>
          <a:lstStyle/>
          <a:p>
            <a:r>
              <a:rPr lang="en-US" b="1" dirty="0" smtClean="0"/>
              <a:t>Construct graph from unique splice patterns of aligned reads.</a:t>
            </a:r>
            <a:endParaRPr lang="en-US" b="1" dirty="0"/>
          </a:p>
        </p:txBody>
      </p:sp>
      <p:sp>
        <p:nvSpPr>
          <p:cNvPr id="3" name="TextBox 2"/>
          <p:cNvSpPr txBox="1"/>
          <p:nvPr/>
        </p:nvSpPr>
        <p:spPr>
          <a:xfrm>
            <a:off x="5971476" y="5936648"/>
            <a:ext cx="3073565" cy="646331"/>
          </a:xfrm>
          <a:prstGeom prst="rect">
            <a:avLst/>
          </a:prstGeom>
          <a:noFill/>
        </p:spPr>
        <p:txBody>
          <a:bodyPr wrap="none" rtlCol="0">
            <a:spAutoFit/>
          </a:bodyPr>
          <a:lstStyle/>
          <a:p>
            <a:r>
              <a:rPr lang="en-US" dirty="0" smtClean="0"/>
              <a:t>Nodes = unique splice patterns</a:t>
            </a:r>
          </a:p>
          <a:p>
            <a:r>
              <a:rPr lang="en-US" dirty="0" smtClean="0"/>
              <a:t>Edges = compatible patterns</a:t>
            </a:r>
            <a:endParaRPr lang="en-US" dirty="0"/>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6676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Tree>
    <p:extLst>
      <p:ext uri="{BB962C8B-B14F-4D97-AF65-F5344CB8AC3E}">
        <p14:creationId xmlns:p14="http://schemas.microsoft.com/office/powerpoint/2010/main" val="3178289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8"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3" name="TextBox 2"/>
          <p:cNvSpPr txBox="1"/>
          <p:nvPr/>
        </p:nvSpPr>
        <p:spPr>
          <a:xfrm>
            <a:off x="99528" y="1473386"/>
            <a:ext cx="6468650" cy="369332"/>
          </a:xfrm>
          <a:prstGeom prst="rect">
            <a:avLst/>
          </a:prstGeom>
          <a:solidFill>
            <a:srgbClr val="FFFFFF"/>
          </a:solidFill>
        </p:spPr>
        <p:txBody>
          <a:bodyPr wrap="none" rtlCol="0">
            <a:spAutoFit/>
          </a:bodyPr>
          <a:lstStyle/>
          <a:p>
            <a:r>
              <a:rPr lang="en-US" b="1" dirty="0" smtClean="0"/>
              <a:t>Traverse paths through the graph to assemble transcript isoforms</a:t>
            </a:r>
            <a:endParaRPr lang="en-US" b="1" dirty="0"/>
          </a:p>
        </p:txBody>
      </p:sp>
      <p:sp>
        <p:nvSpPr>
          <p:cNvPr id="9" name="TextBox 8"/>
          <p:cNvSpPr txBox="1"/>
          <p:nvPr/>
        </p:nvSpPr>
        <p:spPr>
          <a:xfrm>
            <a:off x="144262" y="4304798"/>
            <a:ext cx="2454518" cy="369332"/>
          </a:xfrm>
          <a:prstGeom prst="rect">
            <a:avLst/>
          </a:prstGeom>
          <a:solidFill>
            <a:srgbClr val="FFFFFF"/>
          </a:solidFill>
        </p:spPr>
        <p:txBody>
          <a:bodyPr wrap="none" rtlCol="0">
            <a:spAutoFit/>
          </a:bodyPr>
          <a:lstStyle/>
          <a:p>
            <a:r>
              <a:rPr lang="en-US" b="1" dirty="0" smtClean="0"/>
              <a:t>Reconstructed isoforms</a:t>
            </a:r>
            <a:endParaRPr lang="en-US" b="1" dirty="0"/>
          </a:p>
        </p:txBody>
      </p:sp>
    </p:spTree>
    <p:extLst>
      <p:ext uri="{BB962C8B-B14F-4D97-AF65-F5344CB8AC3E}">
        <p14:creationId xmlns:p14="http://schemas.microsoft.com/office/powerpoint/2010/main" val="23271086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89" y="1657913"/>
            <a:ext cx="8573681" cy="461665"/>
          </a:xfrm>
          <a:prstGeom prst="rect">
            <a:avLst/>
          </a:prstGeom>
          <a:noFill/>
        </p:spPr>
        <p:txBody>
          <a:bodyPr wrap="none" rtlCol="0">
            <a:spAutoFit/>
          </a:bodyPr>
          <a:lstStyle/>
          <a:p>
            <a:r>
              <a:rPr lang="en-US" sz="2400" dirty="0" smtClean="0"/>
              <a:t>What if you don’t have a high quality reference genome sequence?</a:t>
            </a:r>
            <a:endParaRPr lang="en-US" sz="2400" dirty="0"/>
          </a:p>
        </p:txBody>
      </p:sp>
      <p:sp>
        <p:nvSpPr>
          <p:cNvPr id="2" name="TextBox 1"/>
          <p:cNvSpPr txBox="1"/>
          <p:nvPr/>
        </p:nvSpPr>
        <p:spPr>
          <a:xfrm>
            <a:off x="1681520" y="3339344"/>
            <a:ext cx="6089377" cy="369332"/>
          </a:xfrm>
          <a:prstGeom prst="rect">
            <a:avLst/>
          </a:prstGeom>
          <a:noFill/>
        </p:spPr>
        <p:txBody>
          <a:bodyPr wrap="none" rtlCol="0">
            <a:spAutoFit/>
          </a:bodyPr>
          <a:lstStyle/>
          <a:p>
            <a:r>
              <a:rPr lang="en-US" b="1" dirty="0" smtClean="0"/>
              <a:t>Genome-free de novo transcript reconstruction to the rescue. </a:t>
            </a:r>
            <a:endParaRPr lang="en-US" b="1" dirty="0"/>
          </a:p>
        </p:txBody>
      </p:sp>
    </p:spTree>
    <p:extLst>
      <p:ext uri="{BB962C8B-B14F-4D97-AF65-F5344CB8AC3E}">
        <p14:creationId xmlns:p14="http://schemas.microsoft.com/office/powerpoint/2010/main" val="3629766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spTree>
    <p:extLst>
      <p:ext uri="{BB962C8B-B14F-4D97-AF65-F5344CB8AC3E}">
        <p14:creationId xmlns:p14="http://schemas.microsoft.com/office/powerpoint/2010/main" val="285523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sp>
        <p:nvSpPr>
          <p:cNvPr id="63" name="TextBox 62"/>
          <p:cNvSpPr txBox="1"/>
          <p:nvPr/>
        </p:nvSpPr>
        <p:spPr>
          <a:xfrm>
            <a:off x="7366000" y="4241074"/>
            <a:ext cx="1917161" cy="707886"/>
          </a:xfrm>
          <a:prstGeom prst="rect">
            <a:avLst/>
          </a:prstGeom>
          <a:noFill/>
        </p:spPr>
        <p:txBody>
          <a:bodyPr wrap="none" rtlCol="0">
            <a:spAutoFit/>
          </a:bodyPr>
          <a:lstStyle/>
          <a:p>
            <a:r>
              <a:rPr lang="en-US" sz="2000" dirty="0" smtClean="0"/>
              <a:t>Node = read</a:t>
            </a:r>
          </a:p>
          <a:p>
            <a:r>
              <a:rPr lang="en-US" sz="2000" dirty="0" smtClean="0"/>
              <a:t>Edge = overlap</a:t>
            </a:r>
            <a:endParaRPr lang="en-US" sz="2000" dirty="0"/>
          </a:p>
        </p:txBody>
      </p:sp>
    </p:spTree>
    <p:extLst>
      <p:ext uri="{BB962C8B-B14F-4D97-AF65-F5344CB8AC3E}">
        <p14:creationId xmlns:p14="http://schemas.microsoft.com/office/powerpoint/2010/main" val="13865067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Genome-Free De novo </a:t>
            </a:r>
            <a:br>
              <a:rPr lang="en-US" sz="2800" dirty="0" smtClean="0">
                <a:solidFill>
                  <a:schemeClr val="bg1"/>
                </a:solidFill>
                <a:latin typeface="Calibri" charset="0"/>
                <a:cs typeface="Segoe UI" charset="0"/>
              </a:rPr>
            </a:br>
            <a:r>
              <a:rPr lang="en-US" sz="2800" dirty="0" smtClean="0">
                <a:solidFill>
                  <a:schemeClr val="bg1"/>
                </a:solidFill>
                <a:latin typeface="Calibri" charset="0"/>
                <a:cs typeface="Segoe UI" charset="0"/>
              </a:rPr>
              <a:t>Transcriptome Assembly</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Brian Haas</a:t>
            </a:r>
          </a:p>
          <a:p>
            <a:pPr fontAlgn="auto">
              <a:spcAft>
                <a:spcPts val="0"/>
              </a:spcAft>
              <a:defRPr/>
            </a:pPr>
            <a:r>
              <a:rPr lang="en-US" sz="1600" dirty="0" smtClean="0">
                <a:ln w="1270">
                  <a:solidFill>
                    <a:schemeClr val="tx1">
                      <a:alpha val="38000"/>
                    </a:schemeClr>
                  </a:solidFill>
                </a:ln>
                <a:latin typeface="Calibri"/>
                <a:ea typeface="+mj-ea"/>
                <a:cs typeface="Calibri"/>
              </a:rPr>
              <a:t>Informatics for RNA-</a:t>
            </a:r>
            <a:r>
              <a:rPr lang="en-US" sz="1600" dirty="0" err="1" smtClean="0">
                <a:ln w="1270">
                  <a:solidFill>
                    <a:schemeClr val="tx1">
                      <a:alpha val="38000"/>
                    </a:schemeClr>
                  </a:solidFill>
                </a:ln>
                <a:latin typeface="Calibri"/>
                <a:ea typeface="+mj-ea"/>
                <a:cs typeface="Calibri"/>
              </a:rPr>
              <a:t>Seq</a:t>
            </a:r>
            <a:r>
              <a:rPr lang="en-US" sz="1600" dirty="0" smtClean="0">
                <a:ln w="1270">
                  <a:solidFill>
                    <a:schemeClr val="tx1">
                      <a:alpha val="38000"/>
                    </a:schemeClr>
                  </a:solidFill>
                </a:ln>
                <a:latin typeface="Calibri"/>
                <a:ea typeface="+mj-ea"/>
                <a:cs typeface="Calibri"/>
              </a:rPr>
              <a:t> Analysis</a:t>
            </a:r>
          </a:p>
          <a:p>
            <a:pPr fontAlgn="auto">
              <a:spcAft>
                <a:spcPts val="0"/>
              </a:spcAft>
              <a:defRPr/>
            </a:pPr>
            <a:r>
              <a:rPr lang="en-US" sz="1400" dirty="0" smtClean="0">
                <a:ln w="1270">
                  <a:solidFill>
                    <a:schemeClr val="tx1">
                      <a:alpha val="38000"/>
                    </a:schemeClr>
                  </a:solidFill>
                </a:ln>
                <a:latin typeface="Calibri"/>
                <a:ea typeface="+mn-ea"/>
                <a:cs typeface="Calibri"/>
              </a:rPr>
              <a:t>May 28-30, 2018</a:t>
            </a:r>
            <a:endParaRPr lang="en-US" sz="1400" dirty="0" smtClean="0">
              <a:ln w="1270">
                <a:solidFill>
                  <a:schemeClr val="tx1">
                    <a:alpha val="38000"/>
                  </a:schemeClr>
                </a:solidFill>
              </a:ln>
              <a:latin typeface="Calibri"/>
              <a:ea typeface="+mn-ea"/>
              <a:cs typeface="Calibri"/>
            </a:endParaRPr>
          </a:p>
        </p:txBody>
      </p:sp>
      <p:pic>
        <p:nvPicPr>
          <p:cNvPr id="2" name="Picture 1" descr="CBW_RNA_seq_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564904"/>
            <a:ext cx="4248472" cy="4248472"/>
          </a:xfrm>
          <a:prstGeom prst="rect">
            <a:avLst/>
          </a:prstGeom>
        </p:spPr>
      </p:pic>
      <p:pic>
        <p:nvPicPr>
          <p:cNvPr id="4" name="Picture 3"/>
          <p:cNvPicPr>
            <a:picLocks noChangeAspect="1"/>
          </p:cNvPicPr>
          <p:nvPr/>
        </p:nvPicPr>
        <p:blipFill>
          <a:blip r:embed="rId3"/>
          <a:stretch>
            <a:fillRect/>
          </a:stretch>
        </p:blipFill>
        <p:spPr>
          <a:xfrm>
            <a:off x="6228184" y="3717032"/>
            <a:ext cx="2877468" cy="189868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1" name="TextBox 60"/>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grpSp>
        <p:nvGrpSpPr>
          <p:cNvPr id="5" name="Group 4"/>
          <p:cNvGrpSpPr/>
          <p:nvPr/>
        </p:nvGrpSpPr>
        <p:grpSpPr>
          <a:xfrm>
            <a:off x="35496" y="2589096"/>
            <a:ext cx="7068851" cy="400110"/>
            <a:chOff x="35496" y="2589096"/>
            <a:chExt cx="7068851" cy="400110"/>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 name="TextBox 2"/>
            <p:cNvSpPr txBox="1"/>
            <p:nvPr/>
          </p:nvSpPr>
          <p:spPr>
            <a:xfrm>
              <a:off x="35496" y="2589096"/>
              <a:ext cx="1556836" cy="400110"/>
            </a:xfrm>
            <a:prstGeom prst="rect">
              <a:avLst/>
            </a:prstGeom>
            <a:noFill/>
          </p:spPr>
          <p:txBody>
            <a:bodyPr wrap="none" rtlCol="0">
              <a:spAutoFit/>
            </a:bodyPr>
            <a:lstStyle/>
            <a:p>
              <a:r>
                <a:rPr lang="en-US" sz="2000" dirty="0" smtClean="0"/>
                <a:t>Transcript A</a:t>
              </a:r>
              <a:endParaRPr lang="en-US" sz="2000" dirty="0"/>
            </a:p>
          </p:txBody>
        </p:sp>
      </p:grpSp>
      <p:grpSp>
        <p:nvGrpSpPr>
          <p:cNvPr id="6" name="Group 5"/>
          <p:cNvGrpSpPr/>
          <p:nvPr/>
        </p:nvGrpSpPr>
        <p:grpSpPr>
          <a:xfrm>
            <a:off x="35496" y="5778760"/>
            <a:ext cx="7714071" cy="400110"/>
            <a:chOff x="35496" y="5778760"/>
            <a:chExt cx="7714071" cy="400110"/>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2" name="TextBox 61"/>
            <p:cNvSpPr txBox="1"/>
            <p:nvPr/>
          </p:nvSpPr>
          <p:spPr>
            <a:xfrm>
              <a:off x="35496" y="5778760"/>
              <a:ext cx="1557613" cy="400110"/>
            </a:xfrm>
            <a:prstGeom prst="rect">
              <a:avLst/>
            </a:prstGeom>
            <a:noFill/>
          </p:spPr>
          <p:txBody>
            <a:bodyPr wrap="none" rtlCol="0">
              <a:spAutoFit/>
            </a:bodyPr>
            <a:lstStyle/>
            <a:p>
              <a:r>
                <a:rPr lang="en-US" sz="2000" dirty="0" smtClean="0"/>
                <a:t>Transcript B</a:t>
              </a:r>
              <a:endParaRPr lang="en-US" sz="2000" dirty="0"/>
            </a:p>
          </p:txBody>
        </p:sp>
      </p:grpSp>
      <p:sp>
        <p:nvSpPr>
          <p:cNvPr id="4" name="TextBox 3"/>
          <p:cNvSpPr txBox="1"/>
          <p:nvPr/>
        </p:nvSpPr>
        <p:spPr>
          <a:xfrm>
            <a:off x="1946939" y="3589956"/>
            <a:ext cx="6201437" cy="400110"/>
          </a:xfrm>
          <a:prstGeom prst="rect">
            <a:avLst/>
          </a:prstGeom>
          <a:noFill/>
        </p:spPr>
        <p:txBody>
          <a:bodyPr wrap="none" rtlCol="0">
            <a:spAutoFit/>
          </a:bodyPr>
          <a:lstStyle/>
          <a:p>
            <a:r>
              <a:rPr lang="en-US" sz="2000" dirty="0" smtClean="0"/>
              <a:t> Generate consensus sequence where reads overlap</a:t>
            </a:r>
            <a:endParaRPr lang="en-US" sz="2000" dirty="0"/>
          </a:p>
        </p:txBody>
      </p:sp>
      <p:sp>
        <p:nvSpPr>
          <p:cNvPr id="63" name="TextBox 62"/>
          <p:cNvSpPr txBox="1"/>
          <p:nvPr/>
        </p:nvSpPr>
        <p:spPr>
          <a:xfrm>
            <a:off x="7366000" y="4241074"/>
            <a:ext cx="1917161" cy="707886"/>
          </a:xfrm>
          <a:prstGeom prst="rect">
            <a:avLst/>
          </a:prstGeom>
          <a:noFill/>
        </p:spPr>
        <p:txBody>
          <a:bodyPr wrap="none" rtlCol="0">
            <a:spAutoFit/>
          </a:bodyPr>
          <a:lstStyle/>
          <a:p>
            <a:r>
              <a:rPr lang="en-US" sz="2000" dirty="0" smtClean="0"/>
              <a:t>Node = read</a:t>
            </a:r>
          </a:p>
          <a:p>
            <a:r>
              <a:rPr lang="en-US" sz="2000" dirty="0" smtClean="0"/>
              <a:t>Edge = overlap</a:t>
            </a:r>
            <a:endParaRPr lang="en-US" sz="2000" dirty="0"/>
          </a:p>
        </p:txBody>
      </p:sp>
    </p:spTree>
    <p:extLst>
      <p:ext uri="{BB962C8B-B14F-4D97-AF65-F5344CB8AC3E}">
        <p14:creationId xmlns:p14="http://schemas.microsoft.com/office/powerpoint/2010/main" val="1573939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8796090" cy="400110"/>
          </a:xfrm>
          <a:prstGeom prst="rect">
            <a:avLst/>
          </a:prstGeom>
          <a:noFill/>
        </p:spPr>
        <p:txBody>
          <a:bodyPr wrap="none" rtlCol="0">
            <a:spAutoFit/>
          </a:bodyPr>
          <a:lstStyle/>
          <a:p>
            <a:r>
              <a:rPr lang="en-US" sz="2000" b="1" dirty="0" smtClean="0"/>
              <a:t>Finding pairwise overlaps between </a:t>
            </a:r>
            <a:r>
              <a:rPr lang="en-US" sz="2000" b="1" i="1" dirty="0" smtClean="0"/>
              <a:t>n</a:t>
            </a:r>
            <a:r>
              <a:rPr lang="en-US" sz="2000" b="1" dirty="0" smtClean="0"/>
              <a:t> reads involves ~ </a:t>
            </a:r>
            <a:r>
              <a:rPr lang="en-US" sz="2000" b="1" i="1" dirty="0" smtClean="0"/>
              <a:t>n</a:t>
            </a:r>
            <a:r>
              <a:rPr lang="en-US" sz="2000" b="1" i="1" baseline="30000" dirty="0" smtClean="0"/>
              <a:t>2</a:t>
            </a:r>
            <a:r>
              <a:rPr lang="en-US" sz="2000" b="1" dirty="0" smtClean="0"/>
              <a:t> comparisons.</a:t>
            </a:r>
            <a:endParaRPr lang="en-US" sz="20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575380" cy="369332"/>
          </a:xfrm>
          <a:prstGeom prst="rect">
            <a:avLst/>
          </a:prstGeom>
          <a:noFill/>
        </p:spPr>
        <p:txBody>
          <a:bodyPr wrap="none" rtlCol="0">
            <a:spAutoFit/>
          </a:bodyPr>
          <a:lstStyle/>
          <a:p>
            <a:r>
              <a:rPr lang="en-US" sz="1800" b="1" i="1" dirty="0" smtClean="0">
                <a:solidFill>
                  <a:schemeClr val="tx1">
                    <a:lumMod val="65000"/>
                    <a:lumOff val="35000"/>
                  </a:schemeClr>
                </a:solidFill>
              </a:rPr>
              <a:t>Impractical for typical RNA-</a:t>
            </a:r>
            <a:r>
              <a:rPr lang="en-US" sz="1800" b="1" i="1" dirty="0" err="1" smtClean="0">
                <a:solidFill>
                  <a:schemeClr val="tx1">
                    <a:lumMod val="65000"/>
                    <a:lumOff val="35000"/>
                  </a:schemeClr>
                </a:solidFill>
              </a:rPr>
              <a:t>Seq</a:t>
            </a:r>
            <a:r>
              <a:rPr lang="en-US" sz="1800" b="1" i="1" dirty="0" smtClean="0">
                <a:solidFill>
                  <a:schemeClr val="tx1">
                    <a:lumMod val="65000"/>
                    <a:lumOff val="35000"/>
                  </a:schemeClr>
                </a:solidFill>
              </a:rPr>
              <a:t> data (50M reads)</a:t>
            </a:r>
            <a:endParaRPr lang="en-US" sz="1800" b="1" i="1" dirty="0">
              <a:solidFill>
                <a:schemeClr val="tx1">
                  <a:lumMod val="65000"/>
                  <a:lumOff val="35000"/>
                </a:schemeClr>
              </a:solidFill>
            </a:endParaRPr>
          </a:p>
        </p:txBody>
      </p:sp>
    </p:spTree>
    <p:extLst>
      <p:ext uri="{BB962C8B-B14F-4D97-AF65-F5344CB8AC3E}">
        <p14:creationId xmlns:p14="http://schemas.microsoft.com/office/powerpoint/2010/main" val="3051095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2" name="TextBox 1"/>
          <p:cNvSpPr txBox="1"/>
          <p:nvPr/>
        </p:nvSpPr>
        <p:spPr>
          <a:xfrm>
            <a:off x="660919" y="296697"/>
            <a:ext cx="8000056" cy="461665"/>
          </a:xfrm>
          <a:prstGeom prst="rect">
            <a:avLst/>
          </a:prstGeom>
          <a:noFill/>
        </p:spPr>
        <p:txBody>
          <a:bodyPr wrap="none" rtlCol="0">
            <a:spAutoFit/>
          </a:bodyPr>
          <a:lstStyle/>
          <a:p>
            <a:r>
              <a:rPr lang="en-US" b="1" dirty="0" smtClean="0"/>
              <a:t>No genome to align to…   De novo assembly required</a:t>
            </a:r>
            <a:endParaRPr lang="en-US" b="1" dirty="0"/>
          </a:p>
        </p:txBody>
      </p:sp>
      <p:sp>
        <p:nvSpPr>
          <p:cNvPr id="3" name="TextBox 2"/>
          <p:cNvSpPr txBox="1"/>
          <p:nvPr/>
        </p:nvSpPr>
        <p:spPr>
          <a:xfrm>
            <a:off x="1328651" y="3477080"/>
            <a:ext cx="6058461" cy="400110"/>
          </a:xfrm>
          <a:prstGeom prst="rect">
            <a:avLst/>
          </a:prstGeom>
          <a:noFill/>
        </p:spPr>
        <p:txBody>
          <a:bodyPr wrap="none" rtlCol="0">
            <a:spAutoFit/>
          </a:bodyPr>
          <a:lstStyle/>
          <a:p>
            <a:r>
              <a:rPr lang="en-US" sz="2000" dirty="0" smtClean="0"/>
              <a:t>Want to avoid </a:t>
            </a:r>
            <a:r>
              <a:rPr lang="en-US" sz="2000" b="1" i="1" dirty="0" smtClean="0"/>
              <a:t>n</a:t>
            </a:r>
            <a:r>
              <a:rPr lang="en-US" sz="2000" b="1" i="1" baseline="30000" dirty="0" smtClean="0"/>
              <a:t>2</a:t>
            </a:r>
            <a:r>
              <a:rPr lang="en-US" sz="2000" dirty="0" smtClean="0"/>
              <a:t> read alignments to define overlaps</a:t>
            </a:r>
            <a:endParaRPr lang="en-US" sz="2000" dirty="0"/>
          </a:p>
        </p:txBody>
      </p:sp>
      <p:sp>
        <p:nvSpPr>
          <p:cNvPr id="4" name="TextBox 3"/>
          <p:cNvSpPr txBox="1"/>
          <p:nvPr/>
        </p:nvSpPr>
        <p:spPr>
          <a:xfrm>
            <a:off x="2747859" y="4476557"/>
            <a:ext cx="3365675" cy="461665"/>
          </a:xfrm>
          <a:prstGeom prst="rect">
            <a:avLst/>
          </a:prstGeom>
          <a:noFill/>
        </p:spPr>
        <p:txBody>
          <a:bodyPr wrap="none" rtlCol="0">
            <a:spAutoFit/>
          </a:bodyPr>
          <a:lstStyle/>
          <a:p>
            <a:r>
              <a:rPr lang="en-US" b="1" dirty="0" smtClean="0"/>
              <a:t>Use a de </a:t>
            </a:r>
            <a:r>
              <a:rPr lang="en-US" b="1" dirty="0" err="1" smtClean="0"/>
              <a:t>Bruijn</a:t>
            </a:r>
            <a:r>
              <a:rPr lang="en-US" b="1" dirty="0" smtClean="0"/>
              <a:t> graph</a:t>
            </a:r>
            <a:endParaRPr lang="en-US" b="1" dirty="0"/>
          </a:p>
        </p:txBody>
      </p:sp>
    </p:spTree>
    <p:extLst>
      <p:ext uri="{BB962C8B-B14F-4D97-AF65-F5344CB8AC3E}">
        <p14:creationId xmlns:p14="http://schemas.microsoft.com/office/powerpoint/2010/main" val="4022277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2800" dirty="0" smtClean="0"/>
              <a:t>Sequence Assembly via De </a:t>
            </a:r>
            <a:r>
              <a:rPr lang="en-US" sz="2800" dirty="0" err="1" smtClean="0"/>
              <a:t>Bruijn</a:t>
            </a:r>
            <a:r>
              <a:rPr lang="en-US" sz="2800" dirty="0" smtClean="0"/>
              <a:t> Graphs</a:t>
            </a:r>
            <a:endParaRPr lang="en-US" sz="28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0" name="TextBox 9"/>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3235166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2800" dirty="0" smtClean="0"/>
              <a:t>Sequence Assembly via De </a:t>
            </a:r>
            <a:r>
              <a:rPr lang="en-US" sz="2800" dirty="0" err="1" smtClean="0"/>
              <a:t>Bruijn</a:t>
            </a:r>
            <a:r>
              <a:rPr lang="en-US" sz="2800" dirty="0" smtClean="0"/>
              <a:t> Graphs</a:t>
            </a:r>
            <a:endParaRPr lang="en-US" sz="28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3" name="TextBox 12"/>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12794181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4" name="TextBox 13"/>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6" name="TextBox 15"/>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3678529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 name="TextBox 15"/>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7" name="TextBox 16"/>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3500137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5" name="TextBox 14"/>
          <p:cNvSpPr txBox="1"/>
          <p:nvPr/>
        </p:nvSpPr>
        <p:spPr>
          <a:xfrm>
            <a:off x="1432324" y="2020931"/>
            <a:ext cx="1624238" cy="400110"/>
          </a:xfrm>
          <a:prstGeom prst="rect">
            <a:avLst/>
          </a:prstGeom>
          <a:noFill/>
        </p:spPr>
        <p:txBody>
          <a:bodyPr wrap="none" rtlCol="0">
            <a:spAutoFit/>
          </a:bodyPr>
          <a:lstStyle/>
          <a:p>
            <a:r>
              <a:rPr lang="en-US" sz="2000" dirty="0" smtClean="0"/>
              <a:t>(k-1) overlap</a:t>
            </a:r>
            <a:endParaRPr lang="en-US" sz="2000"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TextBox 1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8" name="TextBox 17"/>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4174290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1" name="TextBox 10"/>
          <p:cNvSpPr txBox="1"/>
          <p:nvPr/>
        </p:nvSpPr>
        <p:spPr>
          <a:xfrm>
            <a:off x="1432324" y="2020931"/>
            <a:ext cx="1624238" cy="400110"/>
          </a:xfrm>
          <a:prstGeom prst="rect">
            <a:avLst/>
          </a:prstGeom>
          <a:noFill/>
        </p:spPr>
        <p:txBody>
          <a:bodyPr wrap="none" rtlCol="0">
            <a:spAutoFit/>
          </a:bodyPr>
          <a:lstStyle/>
          <a:p>
            <a:r>
              <a:rPr lang="en-US" sz="2000" dirty="0" smtClean="0"/>
              <a:t>(k-1) overlap</a:t>
            </a:r>
            <a:endParaRPr lang="en-US" sz="2000"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8" name="TextBox 17"/>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15261085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0" name="TextBox 9"/>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27951339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dirty="0">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Understand the challenges involved in reconstructing transcripts from RNA-</a:t>
            </a:r>
            <a:r>
              <a:rPr lang="en-US" dirty="0" err="1" smtClean="0">
                <a:latin typeface="Calibri" charset="0"/>
                <a:ea typeface="ＭＳ Ｐゴシック" charset="0"/>
              </a:rPr>
              <a:t>Seq</a:t>
            </a:r>
            <a:r>
              <a:rPr lang="en-US" dirty="0" smtClean="0">
                <a:latin typeface="Calibri" charset="0"/>
                <a:ea typeface="ＭＳ Ｐゴシック" charset="0"/>
              </a:rPr>
              <a:t> data</a:t>
            </a:r>
            <a:endParaRPr lang="en-US" dirty="0">
              <a:latin typeface="Calibri" charset="0"/>
              <a:ea typeface="ＭＳ Ｐゴシック" charset="0"/>
            </a:endParaRPr>
          </a:p>
          <a:p>
            <a:r>
              <a:rPr lang="en-US" dirty="0" smtClean="0">
                <a:latin typeface="Calibri" charset="0"/>
                <a:ea typeface="ＭＳ Ｐゴシック" charset="0"/>
              </a:rPr>
              <a:t>Become familiar with computational algorithms and data structures leveraged for transcript assembly</a:t>
            </a:r>
          </a:p>
          <a:p>
            <a:r>
              <a:rPr lang="en-US" dirty="0" smtClean="0">
                <a:latin typeface="Calibri" charset="0"/>
                <a:ea typeface="ＭＳ Ｐゴシック" charset="0"/>
              </a:rPr>
              <a:t>Appreciate the importance of strand-specific RNA-</a:t>
            </a:r>
            <a:r>
              <a:rPr lang="en-US" dirty="0" err="1" smtClean="0">
                <a:latin typeface="Calibri" charset="0"/>
                <a:ea typeface="ＭＳ Ｐゴシック" charset="0"/>
              </a:rPr>
              <a:t>Seq</a:t>
            </a:r>
            <a:r>
              <a:rPr lang="en-US" dirty="0" smtClean="0">
                <a:latin typeface="Calibri" charset="0"/>
                <a:ea typeface="ＭＳ Ｐゴシック" charset="0"/>
              </a:rPr>
              <a:t> </a:t>
            </a:r>
            <a:r>
              <a:rPr lang="en-US" dirty="0" smtClean="0">
                <a:latin typeface="Calibri" charset="0"/>
                <a:ea typeface="ＭＳ Ｐゴシック" charset="0"/>
              </a:rPr>
              <a:t>data for transcript reconstruction</a:t>
            </a:r>
          </a:p>
          <a:p>
            <a:r>
              <a:rPr lang="en-US" dirty="0" smtClean="0">
                <a:latin typeface="Calibri" charset="0"/>
                <a:ea typeface="ＭＳ Ｐゴシック" charset="0"/>
              </a:rPr>
              <a:t>Differentiate between differential gene expression and differential transcript usage.</a:t>
            </a:r>
            <a:endParaRPr lang="en-US" dirty="0" smtClean="0">
              <a:latin typeface="Calibri" charset="0"/>
              <a:ea typeface="ＭＳ Ｐゴシック" charset="0"/>
            </a:endParaRPr>
          </a:p>
          <a:p>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grpSp>
        <p:nvGrpSpPr>
          <p:cNvPr id="3" name="Group 2"/>
          <p:cNvGrpSpPr/>
          <p:nvPr/>
        </p:nvGrpSpPr>
        <p:grpSpPr>
          <a:xfrm>
            <a:off x="518160" y="3591107"/>
            <a:ext cx="3717483" cy="629201"/>
            <a:chOff x="518160" y="3591107"/>
            <a:chExt cx="3717483"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TextBox 8"/>
            <p:cNvSpPr txBox="1"/>
            <p:nvPr/>
          </p:nvSpPr>
          <p:spPr>
            <a:xfrm>
              <a:off x="559561" y="3591107"/>
              <a:ext cx="3676082" cy="400110"/>
            </a:xfrm>
            <a:prstGeom prst="rect">
              <a:avLst/>
            </a:prstGeom>
            <a:solidFill>
              <a:srgbClr val="FFFFFF"/>
            </a:solidFill>
          </p:spPr>
          <p:txBody>
            <a:bodyPr wrap="none" rtlCol="0">
              <a:spAutoFit/>
            </a:bodyPr>
            <a:lstStyle/>
            <a:p>
              <a:r>
                <a:rPr lang="en-US" sz="2000" b="1" dirty="0" smtClean="0"/>
                <a:t>Collapse the de </a:t>
              </a:r>
              <a:r>
                <a:rPr lang="en-US" sz="2000" b="1" dirty="0" err="1" smtClean="0"/>
                <a:t>Bruijn</a:t>
              </a:r>
              <a:r>
                <a:rPr lang="en-US" sz="2000" b="1" dirty="0" smtClean="0"/>
                <a:t> graph</a:t>
              </a:r>
              <a:endParaRPr lang="en-US" sz="2000" b="1" dirty="0"/>
            </a:p>
          </p:txBody>
        </p:sp>
      </p:grpSp>
      <p:sp>
        <p:nvSpPr>
          <p:cNvPr id="11" name="TextBox 10"/>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1676534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grpSp>
        <p:nvGrpSpPr>
          <p:cNvPr id="8" name="Group 7"/>
          <p:cNvGrpSpPr/>
          <p:nvPr/>
        </p:nvGrpSpPr>
        <p:grpSpPr>
          <a:xfrm>
            <a:off x="809058" y="615082"/>
            <a:ext cx="3717483" cy="629201"/>
            <a:chOff x="518160" y="3591107"/>
            <a:chExt cx="3717483"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TextBox 8"/>
            <p:cNvSpPr txBox="1"/>
            <p:nvPr/>
          </p:nvSpPr>
          <p:spPr>
            <a:xfrm>
              <a:off x="559561" y="3591107"/>
              <a:ext cx="3676082" cy="400110"/>
            </a:xfrm>
            <a:prstGeom prst="rect">
              <a:avLst/>
            </a:prstGeom>
            <a:solidFill>
              <a:srgbClr val="FFFFFF"/>
            </a:solidFill>
          </p:spPr>
          <p:txBody>
            <a:bodyPr wrap="none" rtlCol="0">
              <a:spAutoFit/>
            </a:bodyPr>
            <a:lstStyle/>
            <a:p>
              <a:r>
                <a:rPr lang="en-US" sz="2000" b="1" dirty="0" smtClean="0"/>
                <a:t>Collapse the de </a:t>
              </a:r>
              <a:r>
                <a:rPr lang="en-US" sz="2000" b="1" dirty="0" err="1" smtClean="0"/>
                <a:t>Bruijn</a:t>
              </a:r>
              <a:r>
                <a:rPr lang="en-US" sz="2000" b="1" dirty="0" smtClean="0"/>
                <a:t> graph</a:t>
              </a:r>
              <a:endParaRPr lang="en-US" sz="2000" b="1" dirty="0"/>
            </a:p>
          </p:txBody>
        </p:sp>
      </p:grpSp>
      <p:sp>
        <p:nvSpPr>
          <p:cNvPr id="2" name="TextBox 1"/>
          <p:cNvSpPr txBox="1"/>
          <p:nvPr/>
        </p:nvSpPr>
        <p:spPr>
          <a:xfrm>
            <a:off x="809058" y="2295254"/>
            <a:ext cx="2479715" cy="400110"/>
          </a:xfrm>
          <a:prstGeom prst="rect">
            <a:avLst/>
          </a:prstGeom>
          <a:solidFill>
            <a:srgbClr val="FFFFFF"/>
          </a:solidFill>
        </p:spPr>
        <p:txBody>
          <a:bodyPr wrap="none" rtlCol="0">
            <a:spAutoFit/>
          </a:bodyPr>
          <a:lstStyle/>
          <a:p>
            <a:r>
              <a:rPr lang="en-US" sz="2000" b="1" dirty="0" smtClean="0"/>
              <a:t>Traverse the graph</a:t>
            </a:r>
            <a:endParaRPr lang="en-US" sz="2000"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TextBox 11"/>
          <p:cNvSpPr txBox="1"/>
          <p:nvPr/>
        </p:nvSpPr>
        <p:spPr>
          <a:xfrm>
            <a:off x="809058" y="4714087"/>
            <a:ext cx="3862180" cy="400110"/>
          </a:xfrm>
          <a:prstGeom prst="rect">
            <a:avLst/>
          </a:prstGeom>
          <a:solidFill>
            <a:srgbClr val="FFFFFF"/>
          </a:solidFill>
        </p:spPr>
        <p:txBody>
          <a:bodyPr wrap="none" rtlCol="0">
            <a:spAutoFit/>
          </a:bodyPr>
          <a:lstStyle/>
          <a:p>
            <a:r>
              <a:rPr lang="en-US" sz="2000" b="1" dirty="0" smtClean="0"/>
              <a:t>Assemble Transcript Isoforms</a:t>
            </a:r>
            <a:endParaRPr lang="en-US" sz="2000"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55860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000" b="1" dirty="0" smtClean="0"/>
              <a:t>Contrasting Genome and Transcriptome </a:t>
            </a:r>
            <a:r>
              <a:rPr lang="en-US" sz="2800" b="1" i="1" dirty="0" smtClean="0"/>
              <a:t>De novo </a:t>
            </a:r>
            <a:r>
              <a:rPr lang="en-US" sz="2000" b="1" dirty="0" smtClean="0"/>
              <a:t>Assembly</a:t>
            </a:r>
            <a:endParaRPr lang="en-US" sz="2000" b="1" dirty="0"/>
          </a:p>
        </p:txBody>
      </p:sp>
      <p:sp>
        <p:nvSpPr>
          <p:cNvPr id="4" name="TextBox 3"/>
          <p:cNvSpPr txBox="1"/>
          <p:nvPr/>
        </p:nvSpPr>
        <p:spPr>
          <a:xfrm>
            <a:off x="521197" y="1719753"/>
            <a:ext cx="2492990" cy="400110"/>
          </a:xfrm>
          <a:prstGeom prst="rect">
            <a:avLst/>
          </a:prstGeom>
          <a:noFill/>
        </p:spPr>
        <p:txBody>
          <a:bodyPr wrap="none" rtlCol="0">
            <a:spAutoFit/>
          </a:bodyPr>
          <a:lstStyle/>
          <a:p>
            <a:r>
              <a:rPr lang="en-US" sz="2000" b="1" u="sng" dirty="0" smtClean="0"/>
              <a:t>Genome Assembly</a:t>
            </a:r>
            <a:endParaRPr lang="en-US" sz="2000" b="1" u="sng" dirty="0"/>
          </a:p>
        </p:txBody>
      </p:sp>
      <p:sp>
        <p:nvSpPr>
          <p:cNvPr id="5" name="TextBox 4"/>
          <p:cNvSpPr txBox="1"/>
          <p:nvPr/>
        </p:nvSpPr>
        <p:spPr>
          <a:xfrm>
            <a:off x="4435701" y="1694097"/>
            <a:ext cx="3236784" cy="400110"/>
          </a:xfrm>
          <a:prstGeom prst="rect">
            <a:avLst/>
          </a:prstGeom>
          <a:noFill/>
        </p:spPr>
        <p:txBody>
          <a:bodyPr wrap="none" rtlCol="0">
            <a:spAutoFit/>
          </a:bodyPr>
          <a:lstStyle/>
          <a:p>
            <a:r>
              <a:rPr lang="en-US" sz="2000" b="1" u="sng" dirty="0" err="1" smtClean="0"/>
              <a:t>Transcriptome</a:t>
            </a:r>
            <a:r>
              <a:rPr lang="en-US" sz="2000" b="1" u="sng" dirty="0" smtClean="0"/>
              <a:t> Assembly</a:t>
            </a:r>
            <a:endParaRPr lang="en-US" sz="2000" b="1" u="sng" dirty="0"/>
          </a:p>
        </p:txBody>
      </p:sp>
      <p:grpSp>
        <p:nvGrpSpPr>
          <p:cNvPr id="17" name="Group 16"/>
          <p:cNvGrpSpPr/>
          <p:nvPr/>
        </p:nvGrpSpPr>
        <p:grpSpPr>
          <a:xfrm>
            <a:off x="235164" y="2284171"/>
            <a:ext cx="8908836" cy="369332"/>
            <a:chOff x="235164" y="2284171"/>
            <a:chExt cx="8908836" cy="369332"/>
          </a:xfrm>
        </p:grpSpPr>
        <p:sp>
          <p:nvSpPr>
            <p:cNvPr id="6" name="TextBox 5"/>
            <p:cNvSpPr txBox="1"/>
            <p:nvPr/>
          </p:nvSpPr>
          <p:spPr>
            <a:xfrm>
              <a:off x="235164" y="2284171"/>
              <a:ext cx="3892618" cy="369332"/>
            </a:xfrm>
            <a:prstGeom prst="rect">
              <a:avLst/>
            </a:prstGeom>
            <a:noFill/>
          </p:spPr>
          <p:txBody>
            <a:bodyPr wrap="square" rtlCol="0">
              <a:spAutoFit/>
            </a:bodyPr>
            <a:lstStyle/>
            <a:p>
              <a:pPr marL="285750" indent="-285750">
                <a:buFont typeface="Arial"/>
                <a:buChar char="•"/>
              </a:pPr>
              <a:r>
                <a:rPr lang="en-US" sz="1800" dirty="0" smtClean="0"/>
                <a:t>Uniform coverage</a:t>
              </a:r>
            </a:p>
          </p:txBody>
        </p:sp>
        <p:sp>
          <p:nvSpPr>
            <p:cNvPr id="7" name="TextBox 6"/>
            <p:cNvSpPr txBox="1"/>
            <p:nvPr/>
          </p:nvSpPr>
          <p:spPr>
            <a:xfrm>
              <a:off x="4146305" y="2284171"/>
              <a:ext cx="4997695" cy="369332"/>
            </a:xfrm>
            <a:prstGeom prst="rect">
              <a:avLst/>
            </a:prstGeom>
            <a:noFill/>
          </p:spPr>
          <p:txBody>
            <a:bodyPr wrap="square" rtlCol="0">
              <a:spAutoFit/>
            </a:bodyPr>
            <a:lstStyle/>
            <a:p>
              <a:pPr marL="285750" indent="-285750">
                <a:buFont typeface="Arial"/>
                <a:buChar char="•"/>
              </a:pPr>
              <a:r>
                <a:rPr lang="en-US" sz="18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263615" cy="369332"/>
            <a:chOff x="235164" y="2957318"/>
            <a:chExt cx="8263615" cy="369332"/>
          </a:xfrm>
        </p:grpSpPr>
        <p:sp>
          <p:nvSpPr>
            <p:cNvPr id="3" name="TextBox 2"/>
            <p:cNvSpPr txBox="1"/>
            <p:nvPr/>
          </p:nvSpPr>
          <p:spPr>
            <a:xfrm>
              <a:off x="235164" y="2957318"/>
              <a:ext cx="2962317" cy="369332"/>
            </a:xfrm>
            <a:prstGeom prst="rect">
              <a:avLst/>
            </a:prstGeom>
            <a:noFill/>
          </p:spPr>
          <p:txBody>
            <a:bodyPr wrap="square" rtlCol="0">
              <a:spAutoFit/>
            </a:bodyPr>
            <a:lstStyle/>
            <a:p>
              <a:pPr marL="285750" indent="-285750">
                <a:buFont typeface="Arial"/>
                <a:buChar char="•"/>
              </a:pPr>
              <a:r>
                <a:rPr lang="en-US" sz="1800" dirty="0" smtClean="0"/>
                <a:t>Single </a:t>
              </a:r>
              <a:r>
                <a:rPr lang="en-US" sz="1800" dirty="0" err="1" smtClean="0"/>
                <a:t>contig</a:t>
              </a:r>
              <a:r>
                <a:rPr lang="en-US" sz="1800" dirty="0" smtClean="0"/>
                <a:t> per locus</a:t>
              </a:r>
            </a:p>
          </p:txBody>
        </p:sp>
        <p:sp>
          <p:nvSpPr>
            <p:cNvPr id="10" name="TextBox 9"/>
            <p:cNvSpPr txBox="1"/>
            <p:nvPr/>
          </p:nvSpPr>
          <p:spPr>
            <a:xfrm>
              <a:off x="4146305" y="2957318"/>
              <a:ext cx="4352474" cy="369332"/>
            </a:xfrm>
            <a:prstGeom prst="rect">
              <a:avLst/>
            </a:prstGeom>
            <a:noFill/>
          </p:spPr>
          <p:txBody>
            <a:bodyPr wrap="none" rtlCol="0">
              <a:spAutoFit/>
            </a:bodyPr>
            <a:lstStyle/>
            <a:p>
              <a:pPr marL="285750" indent="-285750">
                <a:buFont typeface="Arial"/>
                <a:buChar char="•"/>
              </a:pPr>
              <a:r>
                <a:rPr lang="en-US" sz="1800" dirty="0" smtClean="0"/>
                <a:t>Multiple </a:t>
              </a:r>
              <a:r>
                <a:rPr lang="en-US" sz="1800" dirty="0" err="1" smtClean="0"/>
                <a:t>contigs</a:t>
              </a:r>
              <a:r>
                <a:rPr lang="en-US" sz="1800" dirty="0" smtClean="0"/>
                <a:t> per locus (alt splicing)</a:t>
              </a:r>
              <a:endParaRPr lang="en-US" sz="1800" dirty="0"/>
            </a:p>
          </p:txBody>
        </p:sp>
      </p:grpSp>
      <p:grpSp>
        <p:nvGrpSpPr>
          <p:cNvPr id="15" name="Group 14"/>
          <p:cNvGrpSpPr/>
          <p:nvPr/>
        </p:nvGrpSpPr>
        <p:grpSpPr>
          <a:xfrm>
            <a:off x="235163" y="3567486"/>
            <a:ext cx="8908837" cy="646331"/>
            <a:chOff x="235163" y="3567486"/>
            <a:chExt cx="8908837" cy="646331"/>
          </a:xfrm>
        </p:grpSpPr>
        <p:sp>
          <p:nvSpPr>
            <p:cNvPr id="8" name="TextBox 7"/>
            <p:cNvSpPr txBox="1"/>
            <p:nvPr/>
          </p:nvSpPr>
          <p:spPr>
            <a:xfrm>
              <a:off x="235163" y="3567486"/>
              <a:ext cx="3663483" cy="646331"/>
            </a:xfrm>
            <a:prstGeom prst="rect">
              <a:avLst/>
            </a:prstGeom>
            <a:noFill/>
          </p:spPr>
          <p:txBody>
            <a:bodyPr wrap="square" rtlCol="0">
              <a:spAutoFit/>
            </a:bodyPr>
            <a:lstStyle/>
            <a:p>
              <a:pPr marL="285750" indent="-285750">
                <a:buFont typeface="Arial"/>
                <a:buChar char="•"/>
              </a:pPr>
              <a:r>
                <a:rPr lang="en-US" sz="1800" dirty="0" smtClean="0"/>
                <a:t>Assemble small numbers of large Mb-length chromosomes</a:t>
              </a:r>
            </a:p>
          </p:txBody>
        </p:sp>
        <p:sp>
          <p:nvSpPr>
            <p:cNvPr id="11" name="TextBox 10"/>
            <p:cNvSpPr txBox="1"/>
            <p:nvPr/>
          </p:nvSpPr>
          <p:spPr>
            <a:xfrm>
              <a:off x="4127782" y="3567486"/>
              <a:ext cx="5016218" cy="646331"/>
            </a:xfrm>
            <a:prstGeom prst="rect">
              <a:avLst/>
            </a:prstGeom>
            <a:noFill/>
          </p:spPr>
          <p:txBody>
            <a:bodyPr wrap="square" rtlCol="0">
              <a:spAutoFit/>
            </a:bodyPr>
            <a:lstStyle/>
            <a:p>
              <a:pPr marL="342900" indent="-342900">
                <a:buFont typeface="Arial"/>
                <a:buChar char="•"/>
              </a:pPr>
              <a:r>
                <a:rPr lang="en-US" sz="1800" dirty="0" smtClean="0"/>
                <a:t>Assemble many thousands of Kb-length transcripts</a:t>
              </a:r>
            </a:p>
          </p:txBody>
        </p:sp>
      </p:grpSp>
      <p:grpSp>
        <p:nvGrpSpPr>
          <p:cNvPr id="14" name="Group 13"/>
          <p:cNvGrpSpPr/>
          <p:nvPr/>
        </p:nvGrpSpPr>
        <p:grpSpPr>
          <a:xfrm>
            <a:off x="235164" y="4611387"/>
            <a:ext cx="7391581" cy="369332"/>
            <a:chOff x="235164" y="4611387"/>
            <a:chExt cx="7391581" cy="369332"/>
          </a:xfrm>
        </p:grpSpPr>
        <p:sp>
          <p:nvSpPr>
            <p:cNvPr id="9" name="TextBox 8"/>
            <p:cNvSpPr txBox="1"/>
            <p:nvPr/>
          </p:nvSpPr>
          <p:spPr>
            <a:xfrm>
              <a:off x="235164" y="4611387"/>
              <a:ext cx="2907812" cy="369332"/>
            </a:xfrm>
            <a:prstGeom prst="rect">
              <a:avLst/>
            </a:prstGeom>
            <a:noFill/>
          </p:spPr>
          <p:txBody>
            <a:bodyPr wrap="square" rtlCol="0">
              <a:spAutoFit/>
            </a:bodyPr>
            <a:lstStyle/>
            <a:p>
              <a:pPr marL="285750" indent="-285750">
                <a:buFont typeface="Arial"/>
                <a:buChar char="•"/>
              </a:pPr>
              <a:r>
                <a:rPr lang="en-US" sz="1800" dirty="0" smtClean="0"/>
                <a:t>Double-stranded data</a:t>
              </a:r>
            </a:p>
          </p:txBody>
        </p:sp>
        <p:sp>
          <p:nvSpPr>
            <p:cNvPr id="13" name="TextBox 12"/>
            <p:cNvSpPr txBox="1"/>
            <p:nvPr/>
          </p:nvSpPr>
          <p:spPr>
            <a:xfrm>
              <a:off x="4146305" y="4611387"/>
              <a:ext cx="3480440" cy="369332"/>
            </a:xfrm>
            <a:prstGeom prst="rect">
              <a:avLst/>
            </a:prstGeom>
            <a:noFill/>
          </p:spPr>
          <p:txBody>
            <a:bodyPr wrap="none" rtlCol="0">
              <a:spAutoFit/>
            </a:bodyPr>
            <a:lstStyle/>
            <a:p>
              <a:pPr marL="285750" indent="-285750">
                <a:buFont typeface="Arial"/>
                <a:buChar char="•"/>
              </a:pPr>
              <a:r>
                <a:rPr lang="en-US" sz="18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3415425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noAutofit/>
          </a:bodyPr>
          <a:lstStyle/>
          <a:p>
            <a:r>
              <a:rPr lang="en-US" sz="2800" dirty="0" smtClean="0"/>
              <a:t>Trinity Aggregates Isolated Transcript Graphs</a:t>
            </a:r>
            <a:endParaRPr lang="en-US" sz="2800" dirty="0"/>
          </a:p>
        </p:txBody>
      </p:sp>
      <p:sp>
        <p:nvSpPr>
          <p:cNvPr id="4" name="Freeform 3"/>
          <p:cNvSpPr/>
          <p:nvPr/>
        </p:nvSpPr>
        <p:spPr>
          <a:xfrm>
            <a:off x="501196" y="2132856"/>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45" name="Straight Connector 44"/>
          <p:cNvCxnSpPr/>
          <p:nvPr/>
        </p:nvCxnSpPr>
        <p:spPr>
          <a:xfrm>
            <a:off x="4199131" y="176847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71067" y="1196752"/>
            <a:ext cx="2442721" cy="646331"/>
          </a:xfrm>
          <a:prstGeom prst="rect">
            <a:avLst/>
          </a:prstGeom>
          <a:noFill/>
        </p:spPr>
        <p:txBody>
          <a:bodyPr wrap="none" rtlCol="0">
            <a:spAutoFit/>
          </a:bodyPr>
          <a:lstStyle/>
          <a:p>
            <a:pPr algn="ctr"/>
            <a:r>
              <a:rPr lang="en-US" sz="1800" b="1" dirty="0" smtClean="0"/>
              <a:t>Genome Assembly</a:t>
            </a:r>
          </a:p>
          <a:p>
            <a:pPr algn="ctr"/>
            <a:r>
              <a:rPr lang="en-US" sz="1800" dirty="0" smtClean="0"/>
              <a:t>Single Massive Graph</a:t>
            </a:r>
            <a:endParaRPr lang="en-US" sz="1800" dirty="0"/>
          </a:p>
        </p:txBody>
      </p:sp>
      <p:sp>
        <p:nvSpPr>
          <p:cNvPr id="46" name="TextBox 45"/>
          <p:cNvSpPr txBox="1"/>
          <p:nvPr/>
        </p:nvSpPr>
        <p:spPr>
          <a:xfrm>
            <a:off x="4575603" y="1196752"/>
            <a:ext cx="3698448" cy="646331"/>
          </a:xfrm>
          <a:prstGeom prst="rect">
            <a:avLst/>
          </a:prstGeom>
          <a:noFill/>
        </p:spPr>
        <p:txBody>
          <a:bodyPr wrap="none" rtlCol="0">
            <a:spAutoFit/>
          </a:bodyPr>
          <a:lstStyle/>
          <a:p>
            <a:pPr algn="ctr"/>
            <a:r>
              <a:rPr lang="en-US" sz="1800" b="1" dirty="0" smtClean="0"/>
              <a:t>Trinity </a:t>
            </a:r>
            <a:r>
              <a:rPr lang="en-US" sz="1800" b="1" dirty="0" err="1" smtClean="0"/>
              <a:t>Transcriptome</a:t>
            </a:r>
            <a:r>
              <a:rPr lang="en-US" sz="1800" b="1" dirty="0" smtClean="0"/>
              <a:t> Assembly</a:t>
            </a:r>
          </a:p>
          <a:p>
            <a:pPr algn="ctr"/>
            <a:r>
              <a:rPr lang="en-US" sz="1800" dirty="0" smtClean="0"/>
              <a:t>Many Thousands of Small Graphs</a:t>
            </a:r>
            <a:endParaRPr lang="en-US" sz="1800" dirty="0"/>
          </a:p>
        </p:txBody>
      </p:sp>
      <p:grpSp>
        <p:nvGrpSpPr>
          <p:cNvPr id="208" name="Group 207"/>
          <p:cNvGrpSpPr/>
          <p:nvPr/>
        </p:nvGrpSpPr>
        <p:grpSpPr>
          <a:xfrm>
            <a:off x="4859779" y="2072470"/>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sp>
        <p:nvSpPr>
          <p:cNvPr id="209" name="TextBox 208"/>
          <p:cNvSpPr txBox="1"/>
          <p:nvPr/>
        </p:nvSpPr>
        <p:spPr>
          <a:xfrm>
            <a:off x="4572000" y="5435932"/>
            <a:ext cx="4171372" cy="369332"/>
          </a:xfrm>
          <a:prstGeom prst="rect">
            <a:avLst/>
          </a:prstGeom>
          <a:noFill/>
        </p:spPr>
        <p:txBody>
          <a:bodyPr wrap="none" rtlCol="0">
            <a:spAutoFit/>
          </a:bodyPr>
          <a:lstStyle/>
          <a:p>
            <a:r>
              <a:rPr lang="en-US" sz="1800" dirty="0" smtClean="0"/>
              <a:t>Ideally, one graph per expressed gene.</a:t>
            </a:r>
            <a:endParaRPr lang="en-US" sz="1800" dirty="0"/>
          </a:p>
        </p:txBody>
      </p:sp>
      <p:sp>
        <p:nvSpPr>
          <p:cNvPr id="210" name="TextBox 209"/>
          <p:cNvSpPr txBox="1"/>
          <p:nvPr/>
        </p:nvSpPr>
        <p:spPr>
          <a:xfrm>
            <a:off x="334724" y="5445224"/>
            <a:ext cx="3661579" cy="369332"/>
          </a:xfrm>
          <a:prstGeom prst="rect">
            <a:avLst/>
          </a:prstGeom>
          <a:noFill/>
        </p:spPr>
        <p:txBody>
          <a:bodyPr wrap="none" rtlCol="0">
            <a:spAutoFit/>
          </a:bodyPr>
          <a:lstStyle/>
          <a:p>
            <a:r>
              <a:rPr lang="en-US" sz="1800" dirty="0" smtClean="0"/>
              <a:t>Entire chromosomes represented.</a:t>
            </a:r>
            <a:endParaRPr lang="en-US" sz="1800" dirty="0"/>
          </a:p>
        </p:txBody>
      </p:sp>
    </p:spTree>
    <p:extLst>
      <p:ext uri="{BB962C8B-B14F-4D97-AF65-F5344CB8AC3E}">
        <p14:creationId xmlns:p14="http://schemas.microsoft.com/office/powerpoint/2010/main" val="368392585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727" y="-404912"/>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120403"/>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192363"/>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192363"/>
            <a:ext cx="1677511" cy="1677511"/>
          </a:xfrm>
          <a:prstGeom prst="rect">
            <a:avLst/>
          </a:prstGeom>
        </p:spPr>
      </p:pic>
      <p:sp>
        <p:nvSpPr>
          <p:cNvPr id="8" name="TextBox 7"/>
          <p:cNvSpPr txBox="1"/>
          <p:nvPr/>
        </p:nvSpPr>
        <p:spPr>
          <a:xfrm>
            <a:off x="450755" y="2898096"/>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2898096"/>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2886807"/>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827541"/>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38762"/>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145066"/>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355976" y="5949280"/>
            <a:ext cx="3136007" cy="369332"/>
          </a:xfrm>
          <a:prstGeom prst="rect">
            <a:avLst/>
          </a:prstGeom>
          <a:noFill/>
        </p:spPr>
        <p:txBody>
          <a:bodyPr wrap="none" rtlCol="0">
            <a:spAutoFit/>
          </a:bodyPr>
          <a:lstStyle/>
          <a:p>
            <a:r>
              <a:rPr lang="en-US" sz="1800" dirty="0" smtClean="0"/>
              <a:t>Thousands of disjoint graphs</a:t>
            </a:r>
            <a:endParaRPr lang="en-US" sz="1800" dirty="0"/>
          </a:p>
        </p:txBody>
      </p:sp>
    </p:spTree>
    <p:extLst>
      <p:ext uri="{BB962C8B-B14F-4D97-AF65-F5344CB8AC3E}">
        <p14:creationId xmlns:p14="http://schemas.microsoft.com/office/powerpoint/2010/main" val="16871056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14" name="TextBox 13"/>
          <p:cNvSpPr txBox="1"/>
          <p:nvPr/>
        </p:nvSpPr>
        <p:spPr>
          <a:xfrm>
            <a:off x="3344309" y="242585"/>
            <a:ext cx="2248125" cy="784830"/>
          </a:xfrm>
          <a:prstGeom prst="rect">
            <a:avLst/>
          </a:prstGeom>
          <a:noFill/>
        </p:spPr>
        <p:txBody>
          <a:bodyPr wrap="none" rtlCol="0">
            <a:spAutoFit/>
          </a:bodyPr>
          <a:lstStyle/>
          <a:p>
            <a:pPr defTabSz="457200" fontAlgn="auto">
              <a:spcBef>
                <a:spcPts val="0"/>
              </a:spcBef>
              <a:spcAft>
                <a:spcPts val="0"/>
              </a:spcAft>
            </a:pPr>
            <a:r>
              <a:rPr lang="en-US" sz="4500" dirty="0" smtClean="0">
                <a:solidFill>
                  <a:srgbClr val="4F81BD">
                    <a:lumMod val="75000"/>
                  </a:srgbClr>
                </a:solidFill>
                <a:latin typeface="Calibri"/>
                <a:ea typeface="+mn-ea"/>
                <a:cs typeface="+mn-cs"/>
              </a:rPr>
              <a:t>Chrysalis</a:t>
            </a:r>
            <a:endParaRPr lang="en-US" sz="4500" dirty="0">
              <a:solidFill>
                <a:srgbClr val="4F81BD">
                  <a:lumMod val="75000"/>
                </a:srgbClr>
              </a:solidFill>
              <a:latin typeface="Calibri"/>
              <a:ea typeface="+mn-ea"/>
              <a:cs typeface="+mn-cs"/>
            </a:endParaRPr>
          </a:p>
        </p:txBody>
      </p:sp>
      <p:sp>
        <p:nvSpPr>
          <p:cNvPr id="9" name="TextBox 8"/>
          <p:cNvSpPr txBox="1"/>
          <p:nvPr/>
        </p:nvSpPr>
        <p:spPr>
          <a:xfrm>
            <a:off x="563553" y="3369851"/>
            <a:ext cx="2368582" cy="800219"/>
          </a:xfrm>
          <a:prstGeom prst="rect">
            <a:avLst/>
          </a:prstGeom>
          <a:noFill/>
        </p:spPr>
        <p:txBody>
          <a:bodyPr wrap="none" rtlCol="0">
            <a:spAutoFit/>
          </a:bodyPr>
          <a:lstStyle/>
          <a:p>
            <a:pPr defTabSz="457200" fontAlgn="auto">
              <a:spcBef>
                <a:spcPts val="0"/>
              </a:spcBef>
              <a:spcAft>
                <a:spcPts val="0"/>
              </a:spcAft>
            </a:pPr>
            <a:r>
              <a:rPr lang="en-US" sz="2300" dirty="0" smtClean="0">
                <a:solidFill>
                  <a:prstClr val="black"/>
                </a:solidFill>
                <a:latin typeface="Calibri"/>
                <a:ea typeface="+mn-ea"/>
                <a:cs typeface="+mn-cs"/>
              </a:rPr>
              <a:t>Integrate </a:t>
            </a:r>
            <a:r>
              <a:rPr lang="en-US" sz="2300" dirty="0" err="1" smtClean="0">
                <a:solidFill>
                  <a:prstClr val="black"/>
                </a:solidFill>
                <a:latin typeface="Calibri"/>
                <a:ea typeface="+mn-ea"/>
                <a:cs typeface="+mn-cs"/>
              </a:rPr>
              <a:t>isoforms</a:t>
            </a:r>
            <a:endParaRPr lang="en-US" sz="2300" dirty="0" smtClean="0">
              <a:solidFill>
                <a:prstClr val="black"/>
              </a:solidFill>
              <a:latin typeface="Calibri"/>
              <a:ea typeface="+mn-ea"/>
              <a:cs typeface="+mn-cs"/>
            </a:endParaRPr>
          </a:p>
          <a:p>
            <a:pPr defTabSz="457200" fontAlgn="auto">
              <a:spcBef>
                <a:spcPts val="0"/>
              </a:spcBef>
              <a:spcAft>
                <a:spcPts val="0"/>
              </a:spcAft>
            </a:pPr>
            <a:r>
              <a:rPr lang="en-US" sz="2300" dirty="0" smtClean="0">
                <a:solidFill>
                  <a:prstClr val="black"/>
                </a:solidFill>
                <a:latin typeface="Calibri"/>
                <a:ea typeface="+mn-ea"/>
                <a:cs typeface="+mn-cs"/>
              </a:rPr>
              <a:t>via k-1 overlaps</a:t>
            </a:r>
            <a:endParaRPr lang="en-US" sz="2300" dirty="0">
              <a:solidFill>
                <a:prstClr val="black"/>
              </a:solidFill>
              <a:latin typeface="Calibri"/>
              <a:ea typeface="+mn-ea"/>
              <a:cs typeface="+mn-cs"/>
            </a:endParaRP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15" name="TextBox 14"/>
            <p:cNvSpPr txBox="1"/>
            <p:nvPr/>
          </p:nvSpPr>
          <p:spPr>
            <a:xfrm>
              <a:off x="4861828" y="3629864"/>
              <a:ext cx="2274982"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Build de </a:t>
              </a:r>
              <a:r>
                <a:rPr lang="en-US" sz="1800" dirty="0" err="1" smtClean="0">
                  <a:solidFill>
                    <a:prstClr val="black"/>
                  </a:solidFill>
                  <a:latin typeface="Calibri"/>
                  <a:ea typeface="+mn-ea"/>
                  <a:cs typeface="+mn-cs"/>
                </a:rPr>
                <a:t>Bruijn</a:t>
              </a:r>
              <a:r>
                <a:rPr lang="en-US" sz="1800" dirty="0" smtClean="0">
                  <a:solidFill>
                    <a:prstClr val="black"/>
                  </a:solidFill>
                  <a:latin typeface="Calibri"/>
                  <a:ea typeface="+mn-ea"/>
                  <a:cs typeface="+mn-cs"/>
                </a:rPr>
                <a:t> Graphs</a:t>
              </a:r>
            </a:p>
            <a:p>
              <a:pPr defTabSz="457200" fontAlgn="auto">
                <a:spcBef>
                  <a:spcPts val="0"/>
                </a:spcBef>
                <a:spcAft>
                  <a:spcPts val="0"/>
                </a:spcAft>
              </a:pPr>
              <a:r>
                <a:rPr lang="en-US" sz="1800" dirty="0" smtClean="0">
                  <a:solidFill>
                    <a:prstClr val="black"/>
                  </a:solidFill>
                  <a:latin typeface="Calibri"/>
                  <a:ea typeface="+mn-ea"/>
                  <a:cs typeface="+mn-cs"/>
                </a:rPr>
                <a:t>(ideally, one per gene)</a:t>
              </a:r>
              <a:endParaRPr lang="en-US" sz="1800" dirty="0">
                <a:solidFill>
                  <a:prstClr val="black"/>
                </a:solidFill>
                <a:latin typeface="Calibri"/>
                <a:ea typeface="+mn-ea"/>
                <a:cs typeface="+mn-cs"/>
              </a:endParaRPr>
            </a:p>
          </p:txBody>
        </p:sp>
      </p:grpSp>
      <p:grpSp>
        <p:nvGrpSpPr>
          <p:cNvPr id="17" name="Group 16"/>
          <p:cNvGrpSpPr/>
          <p:nvPr/>
        </p:nvGrpSpPr>
        <p:grpSpPr>
          <a:xfrm>
            <a:off x="0" y="6396038"/>
            <a:ext cx="9144000" cy="461962"/>
            <a:chOff x="0" y="6396038"/>
            <a:chExt cx="9144000" cy="461962"/>
          </a:xfrm>
        </p:grpSpPr>
        <p:sp>
          <p:nvSpPr>
            <p:cNvPr id="18" name="Rectangle 1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9" name="TextBox 1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20" name="TextBox 1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770305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Tree>
    <p:extLst>
      <p:ext uri="{BB962C8B-B14F-4D97-AF65-F5344CB8AC3E}">
        <p14:creationId xmlns:p14="http://schemas.microsoft.com/office/powerpoint/2010/main" val="356338841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t>
            </a:r>
            <a:r>
              <a:rPr lang="en-US" sz="1800" dirty="0" err="1" smtClean="0">
                <a:solidFill>
                  <a:prstClr val="black"/>
                </a:solidFill>
                <a:latin typeface="Calibri"/>
                <a:ea typeface="+mn-ea"/>
                <a:cs typeface="+mn-cs"/>
              </a:rPr>
              <a:t>isoforms</a:t>
            </a:r>
            <a:r>
              <a:rPr lang="en-US" sz="1800" dirty="0" smtClean="0">
                <a:solidFill>
                  <a:prstClr val="black"/>
                </a:solidFill>
                <a:latin typeface="Calibri"/>
                <a:ea typeface="+mn-ea"/>
                <a:cs typeface="+mn-cs"/>
              </a:rPr>
              <a:t> and </a:t>
            </a:r>
            <a:r>
              <a:rPr lang="en-US" sz="1800" dirty="0" err="1" smtClean="0">
                <a:solidFill>
                  <a:prstClr val="black"/>
                </a:solidFill>
                <a:latin typeface="Calibri"/>
                <a:ea typeface="+mn-ea"/>
                <a:cs typeface="+mn-cs"/>
              </a:rPr>
              <a:t>paralogs</a:t>
            </a:r>
            <a:r>
              <a:rPr lang="en-US" sz="1800" dirty="0" smtClean="0">
                <a:solidFill>
                  <a:prstClr val="black"/>
                </a:solidFill>
                <a:latin typeface="Calibri"/>
                <a:ea typeface="+mn-ea"/>
                <a:cs typeface="+mn-cs"/>
              </a:rPr>
              <a:t>)</a:t>
            </a:r>
            <a:endParaRPr lang="en-US" sz="1800"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49341715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pic>
        <p:nvPicPr>
          <p:cNvPr id="9" name="Picture 8"/>
          <p:cNvPicPr>
            <a:picLocks noChangeAspect="1"/>
          </p:cNvPicPr>
          <p:nvPr/>
        </p:nvPicPr>
        <p:blipFill>
          <a:blip r:embed="rId6"/>
          <a:stretch>
            <a:fillRect/>
          </a:stretch>
        </p:blipFill>
        <p:spPr>
          <a:xfrm>
            <a:off x="61990" y="5445224"/>
            <a:ext cx="777468" cy="888535"/>
          </a:xfrm>
          <a:prstGeom prst="rect">
            <a:avLst/>
          </a:prstGeom>
        </p:spPr>
      </p:pic>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10683980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16" name="Picture 15"/>
          <p:cNvPicPr>
            <a:picLocks noChangeAspect="1"/>
          </p:cNvPicPr>
          <p:nvPr/>
        </p:nvPicPr>
        <p:blipFill>
          <a:blip r:embed="rId6"/>
          <a:stretch>
            <a:fillRect/>
          </a:stretch>
        </p:blipFill>
        <p:spPr>
          <a:xfrm>
            <a:off x="61990" y="5445224"/>
            <a:ext cx="777468" cy="888535"/>
          </a:xfrm>
          <a:prstGeom prst="rect">
            <a:avLst/>
          </a:prstGeom>
        </p:spPr>
      </p:pic>
    </p:spTree>
    <p:extLst>
      <p:ext uri="{BB962C8B-B14F-4D97-AF65-F5344CB8AC3E}">
        <p14:creationId xmlns:p14="http://schemas.microsoft.com/office/powerpoint/2010/main" val="12920860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234280"/>
            <a:ext cx="8229600" cy="1143000"/>
          </a:xfrm>
        </p:spPr>
        <p:txBody>
          <a:bodyPr/>
          <a:lstStyle/>
          <a:p>
            <a:r>
              <a:rPr lang="en-US" dirty="0" smtClean="0"/>
              <a:t>Assembly Required</a:t>
            </a:r>
            <a:endParaRPr lang="en-US" dirty="0"/>
          </a:p>
        </p:txBody>
      </p:sp>
      <p:pic>
        <p:nvPicPr>
          <p:cNvPr id="4" name="Picture 3"/>
          <p:cNvPicPr>
            <a:picLocks noChangeAspect="1"/>
          </p:cNvPicPr>
          <p:nvPr/>
        </p:nvPicPr>
        <p:blipFill>
          <a:blip r:embed="rId2"/>
          <a:stretch>
            <a:fillRect/>
          </a:stretch>
        </p:blipFill>
        <p:spPr>
          <a:xfrm>
            <a:off x="1475656" y="764704"/>
            <a:ext cx="6988857" cy="4659238"/>
          </a:xfrm>
          <a:prstGeom prst="rect">
            <a:avLst/>
          </a:prstGeom>
        </p:spPr>
      </p:pic>
      <p:grpSp>
        <p:nvGrpSpPr>
          <p:cNvPr id="13" name="Group 12"/>
          <p:cNvGrpSpPr/>
          <p:nvPr/>
        </p:nvGrpSpPr>
        <p:grpSpPr>
          <a:xfrm>
            <a:off x="0" y="3173638"/>
            <a:ext cx="3635896" cy="2218191"/>
            <a:chOff x="0" y="3173638"/>
            <a:chExt cx="3635896" cy="2218191"/>
          </a:xfrm>
        </p:grpSpPr>
        <p:grpSp>
          <p:nvGrpSpPr>
            <p:cNvPr id="11" name="Group 10"/>
            <p:cNvGrpSpPr/>
            <p:nvPr/>
          </p:nvGrpSpPr>
          <p:grpSpPr>
            <a:xfrm>
              <a:off x="1259632" y="3173638"/>
              <a:ext cx="2376264" cy="2218191"/>
              <a:chOff x="120694" y="3168342"/>
              <a:chExt cx="3312368" cy="3181295"/>
            </a:xfrm>
          </p:grpSpPr>
          <p:grpSp>
            <p:nvGrpSpPr>
              <p:cNvPr id="9" name="Group 8"/>
              <p:cNvGrpSpPr/>
              <p:nvPr/>
            </p:nvGrpSpPr>
            <p:grpSpPr>
              <a:xfrm>
                <a:off x="777216" y="3168342"/>
                <a:ext cx="1451349" cy="2328419"/>
                <a:chOff x="837690" y="3171573"/>
                <a:chExt cx="1451349" cy="2328419"/>
              </a:xfrm>
            </p:grpSpPr>
            <p:cxnSp>
              <p:nvCxnSpPr>
                <p:cNvPr id="6" name="Straight Arrow Connector 5"/>
                <p:cNvCxnSpPr/>
                <p:nvPr/>
              </p:nvCxnSpPr>
              <p:spPr>
                <a:xfrm flipV="1">
                  <a:off x="863634" y="3171573"/>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7690" y="5499992"/>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120694" y="5703306"/>
                <a:ext cx="3312368" cy="646331"/>
              </a:xfrm>
              <a:prstGeom prst="rect">
                <a:avLst/>
              </a:prstGeom>
              <a:noFill/>
            </p:spPr>
            <p:txBody>
              <a:bodyPr wrap="square" rtlCol="0">
                <a:spAutoFit/>
              </a:bodyPr>
              <a:lstStyle/>
              <a:p>
                <a:r>
                  <a:rPr lang="en-US" sz="1800" dirty="0" smtClean="0">
                    <a:ln>
                      <a:solidFill>
                        <a:srgbClr val="660066"/>
                      </a:solidFill>
                    </a:ln>
                  </a:rPr>
                  <a:t>Reconstruct original </a:t>
                </a:r>
                <a:br>
                  <a:rPr lang="en-US" sz="1800" dirty="0" smtClean="0">
                    <a:ln>
                      <a:solidFill>
                        <a:srgbClr val="660066"/>
                      </a:solidFill>
                    </a:ln>
                  </a:rPr>
                </a:br>
                <a:r>
                  <a:rPr lang="en-US" sz="1800" dirty="0" smtClean="0">
                    <a:ln>
                      <a:solidFill>
                        <a:srgbClr val="660066"/>
                      </a:solidFill>
                    </a:ln>
                  </a:rPr>
                  <a:t>full-length transcripts</a:t>
                </a:r>
                <a:endParaRPr lang="en-US" sz="1800" dirty="0">
                  <a:ln>
                    <a:solidFill>
                      <a:srgbClr val="660066"/>
                    </a:solidFill>
                  </a:ln>
                </a:endParaRPr>
              </a:p>
            </p:txBody>
          </p:sp>
        </p:grpSp>
        <p:pic>
          <p:nvPicPr>
            <p:cNvPr id="12" name="Picture 11"/>
            <p:cNvPicPr>
              <a:picLocks noChangeAspect="1"/>
            </p:cNvPicPr>
            <p:nvPr/>
          </p:nvPicPr>
          <p:blipFill>
            <a:blip r:embed="rId3"/>
            <a:stretch>
              <a:fillRect/>
            </a:stretch>
          </p:blipFill>
          <p:spPr>
            <a:xfrm>
              <a:off x="0" y="3573016"/>
              <a:ext cx="1668535" cy="1100977"/>
            </a:xfrm>
            <a:prstGeom prst="rect">
              <a:avLst/>
            </a:prstGeom>
          </p:spPr>
        </p:pic>
      </p:grpSp>
      <p:sp>
        <p:nvSpPr>
          <p:cNvPr id="7" name="TextBox 6"/>
          <p:cNvSpPr txBox="1"/>
          <p:nvPr/>
        </p:nvSpPr>
        <p:spPr>
          <a:xfrm>
            <a:off x="6970101" y="6073551"/>
            <a:ext cx="2210411" cy="307777"/>
          </a:xfrm>
          <a:prstGeom prst="rect">
            <a:avLst/>
          </a:prstGeom>
          <a:noFill/>
        </p:spPr>
        <p:txBody>
          <a:bodyPr wrap="none" rtlCol="0">
            <a:spAutoFit/>
          </a:bodyPr>
          <a:lstStyle/>
          <a:p>
            <a:r>
              <a:rPr lang="en-US" sz="1400" dirty="0" smtClean="0"/>
              <a:t>Adapted from G. </a:t>
            </a:r>
            <a:r>
              <a:rPr lang="en-US" sz="1400" dirty="0" err="1" smtClean="0"/>
              <a:t>Raetsch</a:t>
            </a:r>
            <a:endParaRPr lang="en-US" sz="1400" dirty="0"/>
          </a:p>
        </p:txBody>
      </p:sp>
    </p:spTree>
    <p:extLst>
      <p:ext uri="{BB962C8B-B14F-4D97-AF65-F5344CB8AC3E}">
        <p14:creationId xmlns:p14="http://schemas.microsoft.com/office/powerpoint/2010/main" val="1973174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pic>
        <p:nvPicPr>
          <p:cNvPr id="12" name="Picture 11"/>
          <p:cNvPicPr>
            <a:picLocks noChangeAspect="1"/>
          </p:cNvPicPr>
          <p:nvPr/>
        </p:nvPicPr>
        <p:blipFill>
          <a:blip r:embed="rId6"/>
          <a:stretch>
            <a:fillRect/>
          </a:stretch>
        </p:blipFill>
        <p:spPr>
          <a:xfrm>
            <a:off x="61990" y="5445224"/>
            <a:ext cx="777468" cy="888535"/>
          </a:xfrm>
          <a:prstGeom prst="rect">
            <a:avLst/>
          </a:prstGeom>
        </p:spPr>
      </p:pic>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3048611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5" name="TextBox 4"/>
          <p:cNvSpPr txBox="1"/>
          <p:nvPr/>
        </p:nvSpPr>
        <p:spPr>
          <a:xfrm>
            <a:off x="6257156" y="5098295"/>
            <a:ext cx="219227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(Reference structure)</a:t>
            </a:r>
            <a:endParaRPr lang="en-US" sz="1800" dirty="0">
              <a:solidFill>
                <a:prstClr val="black"/>
              </a:solidFill>
              <a:latin typeface="Calibri"/>
              <a:ea typeface="+mn-ea"/>
              <a:cs typeface="+mn-cs"/>
            </a:endParaRPr>
          </a:p>
        </p:txBody>
      </p:sp>
      <p:pic>
        <p:nvPicPr>
          <p:cNvPr id="11" name="Picture 10"/>
          <p:cNvPicPr>
            <a:picLocks noChangeAspect="1"/>
          </p:cNvPicPr>
          <p:nvPr/>
        </p:nvPicPr>
        <p:blipFill>
          <a:blip r:embed="rId6"/>
          <a:stretch>
            <a:fillRect/>
          </a:stretch>
        </p:blipFill>
        <p:spPr>
          <a:xfrm>
            <a:off x="61990" y="5445224"/>
            <a:ext cx="777468" cy="888535"/>
          </a:xfrm>
          <a:prstGeom prst="rect">
            <a:avLst/>
          </a:prstGeom>
        </p:spPr>
      </p:pic>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9947311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Ap2a1</a:t>
            </a:r>
            <a:endParaRPr lang="en-US" sz="1800" i="1" dirty="0">
              <a:solidFill>
                <a:prstClr val="black"/>
              </a:solidFill>
              <a:latin typeface="Calibri"/>
              <a:ea typeface="+mn-ea"/>
              <a:cs typeface="+mn-cs"/>
            </a:endParaRPr>
          </a:p>
        </p:txBody>
      </p:sp>
      <p:sp>
        <p:nvSpPr>
          <p:cNvPr id="8" name="TextBox 7"/>
          <p:cNvSpPr txBox="1"/>
          <p:nvPr/>
        </p:nvSpPr>
        <p:spPr>
          <a:xfrm>
            <a:off x="7631808" y="1182173"/>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Ap2a2</a:t>
            </a:r>
            <a:endParaRPr lang="en-US" sz="1800" i="1" dirty="0">
              <a:solidFill>
                <a:prstClr val="black"/>
              </a:solidFill>
              <a:latin typeface="Calibri"/>
              <a:ea typeface="+mn-ea"/>
              <a:cs typeface="+mn-cs"/>
            </a:endParaRP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3" name="TextBox 2"/>
          <p:cNvSpPr txBox="1"/>
          <p:nvPr/>
        </p:nvSpPr>
        <p:spPr>
          <a:xfrm>
            <a:off x="2874344" y="-16714"/>
            <a:ext cx="3132638" cy="523220"/>
          </a:xfrm>
          <a:prstGeom prst="rect">
            <a:avLst/>
          </a:prstGeom>
          <a:noFill/>
        </p:spPr>
        <p:txBody>
          <a:bodyPr wrap="none" rtlCol="0">
            <a:spAutoFit/>
          </a:bodyPr>
          <a:lstStyle/>
          <a:p>
            <a:pPr defTabSz="457200" fontAlgn="auto">
              <a:spcBef>
                <a:spcPts val="0"/>
              </a:spcBef>
              <a:spcAft>
                <a:spcPts val="0"/>
              </a:spcAft>
            </a:pPr>
            <a:r>
              <a:rPr lang="en-US" sz="2800" dirty="0" smtClean="0">
                <a:solidFill>
                  <a:prstClr val="black"/>
                </a:solidFill>
                <a:latin typeface="Calibri"/>
                <a:ea typeface="+mn-ea"/>
                <a:cs typeface="+mn-cs"/>
              </a:rPr>
              <a:t>Butterfly Example 2:</a:t>
            </a:r>
            <a:endParaRPr lang="en-US" sz="2800" dirty="0">
              <a:solidFill>
                <a:prstClr val="black"/>
              </a:solidFill>
              <a:latin typeface="Calibri"/>
              <a:ea typeface="+mn-ea"/>
              <a:cs typeface="+mn-cs"/>
            </a:endParaRPr>
          </a:p>
        </p:txBody>
      </p:sp>
      <p:pic>
        <p:nvPicPr>
          <p:cNvPr id="10" name="Picture 9"/>
          <p:cNvPicPr>
            <a:picLocks noChangeAspect="1"/>
          </p:cNvPicPr>
          <p:nvPr/>
        </p:nvPicPr>
        <p:blipFill>
          <a:blip r:embed="rId5"/>
          <a:stretch>
            <a:fillRect/>
          </a:stretch>
        </p:blipFill>
        <p:spPr>
          <a:xfrm>
            <a:off x="61990" y="5445224"/>
            <a:ext cx="777468" cy="888535"/>
          </a:xfrm>
          <a:prstGeom prst="rect">
            <a:avLst/>
          </a:prstGeom>
        </p:spPr>
      </p:pic>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1487177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Ap2a1</a:t>
            </a:r>
            <a:endParaRPr lang="en-US" sz="1800" i="1" dirty="0">
              <a:solidFill>
                <a:prstClr val="black"/>
              </a:solidFill>
              <a:latin typeface="Calibri"/>
              <a:ea typeface="+mn-ea"/>
              <a:cs typeface="+mn-cs"/>
            </a:endParaRPr>
          </a:p>
        </p:txBody>
      </p:sp>
      <p:sp>
        <p:nvSpPr>
          <p:cNvPr id="8" name="TextBox 7"/>
          <p:cNvSpPr txBox="1"/>
          <p:nvPr/>
        </p:nvSpPr>
        <p:spPr>
          <a:xfrm>
            <a:off x="7631808" y="1182173"/>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Ap2a2</a:t>
            </a:r>
            <a:endParaRPr lang="en-US" sz="1800" i="1" dirty="0">
              <a:solidFill>
                <a:prstClr val="black"/>
              </a:solidFill>
              <a:latin typeface="Calibri"/>
              <a:ea typeface="+mn-ea"/>
              <a:cs typeface="+mn-cs"/>
            </a:endParaRPr>
          </a:p>
        </p:txBody>
      </p:sp>
      <p:pic>
        <p:nvPicPr>
          <p:cNvPr id="9" name="Picture 8"/>
          <p:cNvPicPr>
            <a:picLocks noChangeAspect="1"/>
          </p:cNvPicPr>
          <p:nvPr/>
        </p:nvPicPr>
        <p:blipFill>
          <a:blip r:embed="rId5"/>
          <a:stretch>
            <a:fillRect/>
          </a:stretch>
        </p:blipFill>
        <p:spPr>
          <a:xfrm>
            <a:off x="61990" y="5445224"/>
            <a:ext cx="777468" cy="888535"/>
          </a:xfrm>
          <a:prstGeom prst="rect">
            <a:avLst/>
          </a:prstGeom>
        </p:spPr>
      </p:pic>
      <p:grpSp>
        <p:nvGrpSpPr>
          <p:cNvPr id="10" name="Group 9"/>
          <p:cNvGrpSpPr/>
          <p:nvPr/>
        </p:nvGrpSpPr>
        <p:grpSpPr>
          <a:xfrm>
            <a:off x="0" y="6396038"/>
            <a:ext cx="9144000" cy="461962"/>
            <a:chOff x="0" y="6396038"/>
            <a:chExt cx="9144000" cy="461962"/>
          </a:xfrm>
        </p:grpSpPr>
        <p:sp>
          <p:nvSpPr>
            <p:cNvPr id="11" name="Rectangle 1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TextBox 1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3" name="TextBox 1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4" name="TextBox 13"/>
          <p:cNvSpPr txBox="1"/>
          <p:nvPr/>
        </p:nvSpPr>
        <p:spPr>
          <a:xfrm>
            <a:off x="2874344" y="-16714"/>
            <a:ext cx="3132638" cy="523220"/>
          </a:xfrm>
          <a:prstGeom prst="rect">
            <a:avLst/>
          </a:prstGeom>
          <a:noFill/>
        </p:spPr>
        <p:txBody>
          <a:bodyPr wrap="none" rtlCol="0">
            <a:spAutoFit/>
          </a:bodyPr>
          <a:lstStyle/>
          <a:p>
            <a:pPr defTabSz="457200" fontAlgn="auto">
              <a:spcBef>
                <a:spcPts val="0"/>
              </a:spcBef>
              <a:spcAft>
                <a:spcPts val="0"/>
              </a:spcAft>
            </a:pPr>
            <a:r>
              <a:rPr lang="en-US" sz="2800" dirty="0" smtClean="0">
                <a:solidFill>
                  <a:prstClr val="black"/>
                </a:solidFill>
                <a:latin typeface="Calibri"/>
                <a:ea typeface="+mn-ea"/>
                <a:cs typeface="+mn-cs"/>
              </a:rPr>
              <a:t>Butterfly Example 2:</a:t>
            </a:r>
            <a:endParaRPr lang="en-US" sz="2800" dirty="0">
              <a:solidFill>
                <a:prstClr val="black"/>
              </a:solidFill>
              <a:latin typeface="Calibri"/>
              <a:ea typeface="+mn-ea"/>
              <a:cs typeface="+mn-cs"/>
            </a:endParaRPr>
          </a:p>
        </p:txBody>
      </p:sp>
    </p:spTree>
    <p:extLst>
      <p:ext uri="{BB962C8B-B14F-4D97-AF65-F5344CB8AC3E}">
        <p14:creationId xmlns:p14="http://schemas.microsoft.com/office/powerpoint/2010/main" val="4122601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288475"/>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pPr defTabSz="457200" fontAlgn="auto">
              <a:spcBef>
                <a:spcPts val="0"/>
              </a:spcBef>
              <a:spcAft>
                <a:spcPts val="0"/>
              </a:spcAft>
            </a:pPr>
            <a:r>
              <a:rPr lang="en-US" dirty="0" smtClean="0">
                <a:ln>
                  <a:solidFill>
                    <a:srgbClr val="FF6600"/>
                  </a:solidFill>
                </a:ln>
                <a:solidFill>
                  <a:prstClr val="black"/>
                </a:solidFill>
                <a:latin typeface="Calibri"/>
                <a:ea typeface="+mn-ea"/>
                <a:cs typeface="+mn-cs"/>
              </a:rPr>
              <a:t>‘</a:t>
            </a:r>
            <a:r>
              <a:rPr lang="en-US" dirty="0" err="1" smtClean="0">
                <a:ln>
                  <a:solidFill>
                    <a:srgbClr val="FF6600"/>
                  </a:solidFill>
                </a:ln>
                <a:solidFill>
                  <a:prstClr val="black"/>
                </a:solidFill>
                <a:latin typeface="Calibri"/>
                <a:ea typeface="+mn-ea"/>
                <a:cs typeface="+mn-cs"/>
              </a:rPr>
              <a:t>dUTP</a:t>
            </a:r>
            <a:r>
              <a:rPr lang="en-US" dirty="0" smtClean="0">
                <a:ln>
                  <a:solidFill>
                    <a:srgbClr val="FF6600"/>
                  </a:solidFill>
                </a:ln>
                <a:solidFill>
                  <a:prstClr val="black"/>
                </a:solidFill>
                <a:latin typeface="Calibri"/>
                <a:ea typeface="+mn-ea"/>
                <a:cs typeface="+mn-cs"/>
              </a:rPr>
              <a:t> second strand marking’ identified as the leading protocol </a:t>
            </a:r>
            <a:endParaRPr lang="en-US" dirty="0">
              <a:ln>
                <a:solidFill>
                  <a:srgbClr val="FF6600"/>
                </a:solidFill>
              </a:ln>
              <a:solidFill>
                <a:prstClr val="black"/>
              </a:solidFill>
              <a:latin typeface="Calibri"/>
              <a:ea typeface="+mn-ea"/>
              <a:cs typeface="+mn-cs"/>
            </a:endParaRPr>
          </a:p>
        </p:txBody>
      </p:sp>
      <p:sp>
        <p:nvSpPr>
          <p:cNvPr id="4" name="TextBox 3"/>
          <p:cNvSpPr txBox="1"/>
          <p:nvPr/>
        </p:nvSpPr>
        <p:spPr>
          <a:xfrm>
            <a:off x="855387" y="871552"/>
            <a:ext cx="7245005" cy="1477328"/>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Computationally: fewer confounding graph structures in de novo assembly:</a:t>
            </a:r>
          </a:p>
          <a:p>
            <a:pPr defTabSz="457200" fontAlgn="auto">
              <a:spcBef>
                <a:spcPts val="0"/>
              </a:spcBef>
              <a:spcAft>
                <a:spcPts val="0"/>
              </a:spcAft>
            </a:pPr>
            <a:r>
              <a:rPr lang="en-US" sz="1800" dirty="0">
                <a:solidFill>
                  <a:prstClr val="black"/>
                </a:solidFill>
                <a:latin typeface="Calibri"/>
                <a:ea typeface="+mn-ea"/>
                <a:cs typeface="+mn-cs"/>
              </a:rPr>
              <a:t> </a:t>
            </a:r>
            <a:r>
              <a:rPr lang="en-US" sz="1800" dirty="0" smtClean="0">
                <a:solidFill>
                  <a:prstClr val="black"/>
                </a:solidFill>
                <a:latin typeface="Calibri"/>
                <a:ea typeface="+mn-ea"/>
                <a:cs typeface="+mn-cs"/>
              </a:rPr>
              <a:t>               ex.  Forward != reverse complement </a:t>
            </a:r>
          </a:p>
          <a:p>
            <a:pPr defTabSz="457200" fontAlgn="auto">
              <a:spcBef>
                <a:spcPts val="0"/>
              </a:spcBef>
              <a:spcAft>
                <a:spcPts val="0"/>
              </a:spcAft>
            </a:pPr>
            <a:r>
              <a:rPr lang="en-US" sz="1800" dirty="0">
                <a:solidFill>
                  <a:prstClr val="black"/>
                </a:solidFill>
                <a:latin typeface="Calibri"/>
                <a:ea typeface="+mn-ea"/>
                <a:cs typeface="+mn-cs"/>
              </a:rPr>
              <a:t>	 </a:t>
            </a:r>
            <a:r>
              <a:rPr lang="en-US" sz="1800" dirty="0" smtClean="0">
                <a:solidFill>
                  <a:prstClr val="black"/>
                </a:solidFill>
                <a:latin typeface="Calibri"/>
                <a:ea typeface="+mn-ea"/>
                <a:cs typeface="+mn-cs"/>
              </a:rPr>
              <a:t>            </a:t>
            </a:r>
            <a:r>
              <a:rPr lang="en-US" sz="1600" dirty="0" smtClean="0">
                <a:solidFill>
                  <a:prstClr val="black"/>
                </a:solidFill>
                <a:latin typeface="Calibri"/>
                <a:ea typeface="+mn-ea"/>
                <a:cs typeface="+mn-cs"/>
              </a:rPr>
              <a:t>       (GGAA != TTCC)</a:t>
            </a:r>
          </a:p>
          <a:p>
            <a:pPr defTabSz="457200" fontAlgn="auto">
              <a:spcBef>
                <a:spcPts val="0"/>
              </a:spcBef>
              <a:spcAft>
                <a:spcPts val="0"/>
              </a:spcAft>
            </a:pPr>
            <a:r>
              <a:rPr lang="en-US" sz="1800" dirty="0" smtClean="0">
                <a:solidFill>
                  <a:prstClr val="black"/>
                </a:solidFill>
                <a:latin typeface="Calibri"/>
                <a:ea typeface="+mn-ea"/>
                <a:cs typeface="+mn-cs"/>
              </a:rPr>
              <a:t>Biologically: separate </a:t>
            </a:r>
            <a:r>
              <a:rPr lang="en-US" sz="1800" dirty="0">
                <a:solidFill>
                  <a:prstClr val="black"/>
                </a:solidFill>
                <a:latin typeface="Calibri"/>
                <a:ea typeface="+mn-ea"/>
                <a:cs typeface="+mn-cs"/>
              </a:rPr>
              <a:t>sense vs. antisense transcription</a:t>
            </a:r>
          </a:p>
          <a:p>
            <a:pPr defTabSz="457200" fontAlgn="auto">
              <a:spcBef>
                <a:spcPts val="0"/>
              </a:spcBef>
              <a:spcAft>
                <a:spcPts val="0"/>
              </a:spcAft>
            </a:pPr>
            <a:endParaRPr lang="en-US" sz="1800" dirty="0">
              <a:solidFill>
                <a:prstClr val="black"/>
              </a:solidFill>
              <a:latin typeface="Calibri"/>
              <a:ea typeface="+mn-ea"/>
              <a:cs typeface="+mn-cs"/>
            </a:endParaRPr>
          </a:p>
        </p:txBody>
      </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63807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defTabSz="457200" eaLnBrk="0" fontAlgn="auto" hangingPunct="0">
              <a:spcBef>
                <a:spcPts val="0"/>
              </a:spcBef>
              <a:spcAft>
                <a:spcPts val="0"/>
              </a:spcAft>
            </a:pPr>
            <a:r>
              <a:rPr lang="en-US" sz="3200" dirty="0">
                <a:solidFill>
                  <a:prstClr val="black"/>
                </a:solidFill>
                <a:latin typeface="Calibri" pitchFamily="34" charset="0"/>
                <a:ea typeface="+mn-ea"/>
                <a:cs typeface="+mn-cs"/>
              </a:rPr>
              <a:t>dUTP 2</a:t>
            </a:r>
            <a:r>
              <a:rPr lang="en-US" sz="3200" baseline="30000" dirty="0">
                <a:solidFill>
                  <a:prstClr val="black"/>
                </a:solidFill>
                <a:latin typeface="Calibri" pitchFamily="34" charset="0"/>
                <a:ea typeface="+mn-ea"/>
                <a:cs typeface="+mn-cs"/>
              </a:rPr>
              <a:t>nd</a:t>
            </a:r>
            <a:r>
              <a:rPr lang="en-US" sz="3200" dirty="0">
                <a:solidFill>
                  <a:prstClr val="black"/>
                </a:solidFill>
                <a:latin typeface="Calibri" pitchFamily="34" charset="0"/>
                <a:ea typeface="+mn-ea"/>
                <a:cs typeface="+mn-cs"/>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pPr>
            <a:r>
              <a:rPr lang="en-US" sz="1500" b="1" dirty="0">
                <a:solidFill>
                  <a:srgbClr val="000000"/>
                </a:solidFill>
                <a:latin typeface="Calibri"/>
                <a:ea typeface="+mn-ea"/>
                <a:cs typeface="+mn-cs"/>
              </a:rPr>
              <a:t>Modified from </a:t>
            </a:r>
            <a:r>
              <a:rPr lang="en-US" sz="1500" b="1" dirty="0" smtClean="0">
                <a:solidFill>
                  <a:srgbClr val="000000"/>
                </a:solidFill>
                <a:latin typeface="Calibri"/>
                <a:ea typeface="+mn-ea"/>
                <a:cs typeface="+mn-cs"/>
              </a:rPr>
              <a:t>Parkhomchuk</a:t>
            </a:r>
            <a:r>
              <a:rPr lang="en-US" sz="1500" b="1" i="1" dirty="0" smtClean="0">
                <a:solidFill>
                  <a:srgbClr val="000000"/>
                </a:solidFill>
                <a:latin typeface="Calibri"/>
                <a:ea typeface="+mn-ea"/>
                <a:cs typeface="+mn-cs"/>
              </a:rPr>
              <a:t> </a:t>
            </a:r>
            <a:r>
              <a:rPr lang="en-US" sz="1500" b="1" i="1" dirty="0">
                <a:solidFill>
                  <a:srgbClr val="000000"/>
                </a:solidFill>
                <a:latin typeface="Calibri"/>
                <a:ea typeface="+mn-ea"/>
                <a:cs typeface="+mn-cs"/>
              </a:rPr>
              <a:t>et al.</a:t>
            </a:r>
            <a:r>
              <a:rPr lang="en-US" sz="1500" b="1" dirty="0">
                <a:solidFill>
                  <a:srgbClr val="000000"/>
                </a:solidFill>
                <a:latin typeface="Calibri"/>
                <a:ea typeface="+mn-ea"/>
                <a:cs typeface="+mn-cs"/>
              </a:rPr>
              <a:t> (2009) </a:t>
            </a:r>
            <a:r>
              <a:rPr lang="en-US" sz="1500" b="1" i="1" dirty="0">
                <a:solidFill>
                  <a:srgbClr val="000000"/>
                </a:solidFill>
                <a:latin typeface="Calibri"/>
                <a:ea typeface="+mn-ea"/>
                <a:cs typeface="+mn-cs"/>
              </a:rPr>
              <a:t>Nucleic Acids Res. </a:t>
            </a:r>
            <a:r>
              <a:rPr lang="en-US" sz="1500" b="1" dirty="0">
                <a:solidFill>
                  <a:srgbClr val="000000"/>
                </a:solidFill>
                <a:latin typeface="Calibri"/>
                <a:ea typeface="+mn-ea"/>
                <a:cs typeface="+mn-cs"/>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defTabSz="457200" fontAlgn="auto">
              <a:spcBef>
                <a:spcPts val="0"/>
              </a:spcBef>
              <a:spcAft>
                <a:spcPts val="0"/>
              </a:spcAft>
            </a:pPr>
            <a:r>
              <a:rPr lang="en-US" sz="1400" b="1" dirty="0" smtClean="0">
                <a:solidFill>
                  <a:srgbClr val="008000"/>
                </a:solidFill>
                <a:latin typeface="Calibri"/>
                <a:ea typeface="+mn-ea"/>
                <a:cs typeface="+mn-cs"/>
              </a:rPr>
              <a:t>RNA</a:t>
            </a:r>
            <a:endParaRPr lang="en-US" sz="1400" b="1" dirty="0">
              <a:solidFill>
                <a:srgbClr val="008000"/>
              </a:solidFill>
              <a:latin typeface="Calibri"/>
              <a:ea typeface="+mn-ea"/>
              <a:cs typeface="+mn-cs"/>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PCR and paired-end sequencing</a:t>
                </a:r>
                <a:endParaRPr lang="en-US" sz="1400" b="1" dirty="0">
                  <a:solidFill>
                    <a:srgbClr val="000000"/>
                  </a:solidFill>
                  <a:latin typeface="Calibri"/>
                  <a:ea typeface="+mn-ea"/>
                  <a:cs typeface="+mn-cs"/>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Adaptor ligation</a:t>
                </a:r>
                <a:endParaRPr lang="en-US" sz="1400" b="1" dirty="0">
                  <a:solidFill>
                    <a:srgbClr val="000000"/>
                  </a:solidFill>
                  <a:latin typeface="Calibri"/>
                  <a:ea typeface="+mn-ea"/>
                  <a:cs typeface="+mn-cs"/>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fontAlgn="auto" hangingPunct="0">
                <a:spcBef>
                  <a:spcPts val="0"/>
                </a:spcBef>
                <a:spcAft>
                  <a:spcPts val="300"/>
                </a:spcAft>
              </a:pPr>
              <a:r>
                <a:rPr lang="en-US" sz="1400" b="1" dirty="0">
                  <a:solidFill>
                    <a:srgbClr val="000000"/>
                  </a:solidFill>
                  <a:latin typeface="Calibri"/>
                  <a:ea typeface="+mn-ea"/>
                  <a:cs typeface="+mn-cs"/>
                </a:rPr>
                <a:t>USER</a:t>
              </a:r>
              <a:r>
                <a:rPr lang="en-US" sz="1400" b="1" dirty="0" smtClean="0">
                  <a:solidFill>
                    <a:srgbClr val="000000"/>
                  </a:solidFill>
                  <a:latin typeface="Calibri"/>
                  <a:ea typeface="+mn-ea"/>
                  <a:cs typeface="+mn-cs"/>
                </a:rPr>
                <a:t>™ </a:t>
              </a:r>
            </a:p>
            <a:p>
              <a:pPr marL="57150" indent="-57150" defTabSz="4389438" eaLnBrk="0" fontAlgn="auto" hangingPunct="0">
                <a:spcBef>
                  <a:spcPts val="0"/>
                </a:spcBef>
                <a:spcAft>
                  <a:spcPts val="0"/>
                </a:spcAft>
              </a:pPr>
              <a:r>
                <a:rPr lang="en-US" sz="1400" b="1" dirty="0" smtClean="0">
                  <a:solidFill>
                    <a:srgbClr val="000000"/>
                  </a:solidFill>
                  <a:latin typeface="Calibri"/>
                  <a:ea typeface="+mn-ea"/>
                  <a:cs typeface="+mn-cs"/>
                </a:rPr>
                <a:t>(</a:t>
              </a:r>
              <a:r>
                <a:rPr lang="en-US" sz="1400" b="1" u="sng" dirty="0">
                  <a:solidFill>
                    <a:srgbClr val="000000"/>
                  </a:solidFill>
                  <a:latin typeface="Calibri"/>
                  <a:ea typeface="+mn-ea"/>
                  <a:cs typeface="+mn-cs"/>
                </a:rPr>
                <a:t>U</a:t>
              </a:r>
              <a:r>
                <a:rPr lang="en-US" sz="1400" b="1" dirty="0">
                  <a:solidFill>
                    <a:srgbClr val="000000"/>
                  </a:solidFill>
                  <a:latin typeface="Calibri"/>
                  <a:ea typeface="+mn-ea"/>
                  <a:cs typeface="+mn-cs"/>
                </a:rPr>
                <a:t>racil-</a:t>
              </a:r>
              <a:r>
                <a:rPr lang="en-US" sz="1400" b="1" u="sng" dirty="0">
                  <a:solidFill>
                    <a:srgbClr val="000000"/>
                  </a:solidFill>
                  <a:latin typeface="Calibri"/>
                  <a:ea typeface="+mn-ea"/>
                  <a:cs typeface="+mn-cs"/>
                </a:rPr>
                <a:t>S</a:t>
              </a:r>
              <a:r>
                <a:rPr lang="en-US" sz="1400" b="1" dirty="0">
                  <a:solidFill>
                    <a:srgbClr val="000000"/>
                  </a:solidFill>
                  <a:latin typeface="Calibri"/>
                  <a:ea typeface="+mn-ea"/>
                  <a:cs typeface="+mn-cs"/>
                </a:rPr>
                <a:t>pecific </a:t>
              </a:r>
              <a:r>
                <a:rPr lang="en-US" sz="1400" b="1" u="sng" dirty="0" smtClean="0">
                  <a:solidFill>
                    <a:srgbClr val="000000"/>
                  </a:solidFill>
                  <a:latin typeface="Calibri"/>
                  <a:ea typeface="+mn-ea"/>
                  <a:cs typeface="+mn-cs"/>
                </a:rPr>
                <a:t>E</a:t>
              </a:r>
              <a:r>
                <a:rPr lang="en-US" sz="1400" b="1" dirty="0" smtClean="0">
                  <a:solidFill>
                    <a:srgbClr val="000000"/>
                  </a:solidFill>
                  <a:latin typeface="Calibri"/>
                  <a:ea typeface="+mn-ea"/>
                  <a:cs typeface="+mn-cs"/>
                </a:rPr>
                <a:t>xcision </a:t>
              </a:r>
              <a:r>
                <a:rPr lang="en-US" sz="1400" b="1" u="sng" dirty="0" smtClean="0">
                  <a:solidFill>
                    <a:srgbClr val="000000"/>
                  </a:solidFill>
                  <a:latin typeface="Calibri"/>
                  <a:ea typeface="+mn-ea"/>
                  <a:cs typeface="+mn-cs"/>
                </a:rPr>
                <a:t>R</a:t>
              </a:r>
              <a:r>
                <a:rPr lang="en-US" sz="1400" b="1" dirty="0" smtClean="0">
                  <a:solidFill>
                    <a:srgbClr val="000000"/>
                  </a:solidFill>
                  <a:latin typeface="Calibri"/>
                  <a:ea typeface="+mn-ea"/>
                  <a:cs typeface="+mn-cs"/>
                </a:rPr>
                <a:t>eagent)</a:t>
              </a:r>
              <a:endParaRPr lang="en-US" sz="1400" b="1" dirty="0">
                <a:solidFill>
                  <a:srgbClr val="000000"/>
                </a:solidFill>
                <a:latin typeface="Calibri"/>
                <a:ea typeface="+mn-ea"/>
                <a:cs typeface="+mn-cs"/>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Remove “U”s</a:t>
                </a:r>
                <a:endParaRPr lang="en-US" sz="1400" b="1" dirty="0">
                  <a:solidFill>
                    <a:srgbClr val="000000"/>
                  </a:solidFill>
                  <a:latin typeface="Calibri"/>
                  <a:ea typeface="+mn-ea"/>
                  <a:cs typeface="+mn-cs"/>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FF00FF"/>
                    </a:solidFill>
                    <a:latin typeface="Calibri"/>
                    <a:ea typeface="+mn-ea"/>
                    <a:cs typeface="+mn-cs"/>
                  </a:rPr>
                  <a:t>Second-strand synthesis with dTTP </a:t>
                </a:r>
                <a:r>
                  <a:rPr lang="en-US" sz="1400" b="1" dirty="0" smtClean="0">
                    <a:solidFill>
                      <a:srgbClr val="FF00FF"/>
                    </a:solidFill>
                    <a:latin typeface="Calibri"/>
                    <a:ea typeface="+mn-ea"/>
                    <a:cs typeface="+mn-cs"/>
                    <a:sym typeface="Wingdings"/>
                  </a:rPr>
                  <a:t> dUTP</a:t>
                </a:r>
                <a:endParaRPr lang="en-US" sz="1400" b="1" dirty="0">
                  <a:solidFill>
                    <a:srgbClr val="FF00FF"/>
                  </a:solidFill>
                  <a:latin typeface="Calibri"/>
                  <a:ea typeface="+mn-ea"/>
                  <a:cs typeface="+mn-cs"/>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52" name="TextBox 51"/>
              <p:cNvSpPr txBox="1"/>
              <p:nvPr/>
            </p:nvSpPr>
            <p:spPr>
              <a:xfrm>
                <a:off x="1956945"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56" name="TextBox 55"/>
              <p:cNvSpPr txBox="1"/>
              <p:nvPr/>
            </p:nvSpPr>
            <p:spPr>
              <a:xfrm>
                <a:off x="2546712" y="2663635"/>
                <a:ext cx="392947"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UU</a:t>
                </a:r>
                <a:endParaRPr lang="en-US" sz="1100" b="1" dirty="0">
                  <a:solidFill>
                    <a:srgbClr val="FF00FF"/>
                  </a:solidFill>
                  <a:latin typeface="Calibri"/>
                  <a:ea typeface="+mn-ea"/>
                  <a:cs typeface="+mn-cs"/>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0" name="TextBox 59"/>
              <p:cNvSpPr txBox="1"/>
              <p:nvPr/>
            </p:nvSpPr>
            <p:spPr>
              <a:xfrm>
                <a:off x="2210553"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3" name="TextBox 62"/>
              <p:cNvSpPr txBox="1"/>
              <p:nvPr/>
            </p:nvSpPr>
            <p:spPr>
              <a:xfrm>
                <a:off x="3734160" y="2663635"/>
                <a:ext cx="392947"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UU</a:t>
                </a:r>
                <a:endParaRPr lang="en-US" sz="1100" b="1" dirty="0">
                  <a:solidFill>
                    <a:srgbClr val="FF00FF"/>
                  </a:solidFill>
                  <a:latin typeface="Calibri"/>
                  <a:ea typeface="+mn-ea"/>
                  <a:cs typeface="+mn-cs"/>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6" name="TextBox 65"/>
              <p:cNvSpPr txBox="1"/>
              <p:nvPr/>
            </p:nvSpPr>
            <p:spPr>
              <a:xfrm>
                <a:off x="3340461"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90"/>
                      </a:solidFill>
                      <a:latin typeface="Calibri"/>
                      <a:ea typeface="+mn-ea"/>
                      <a:cs typeface="+mn-cs"/>
                    </a:rPr>
                    <a:t>First-strand synthesis with normal dNTPs</a:t>
                  </a:r>
                  <a:endParaRPr lang="en-US" sz="1400" b="1" dirty="0">
                    <a:solidFill>
                      <a:srgbClr val="000090"/>
                    </a:solidFill>
                    <a:latin typeface="Calibri"/>
                    <a:ea typeface="+mn-ea"/>
                    <a:cs typeface="+mn-cs"/>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defTabSz="457200" fontAlgn="auto">
                <a:spcBef>
                  <a:spcPts val="0"/>
                </a:spcBef>
                <a:spcAft>
                  <a:spcPts val="0"/>
                </a:spcAft>
              </a:pPr>
              <a:r>
                <a:rPr lang="en-US" sz="1400" b="1" dirty="0" smtClean="0">
                  <a:solidFill>
                    <a:srgbClr val="000090"/>
                  </a:solidFill>
                  <a:latin typeface="Calibri"/>
                  <a:ea typeface="+mn-ea"/>
                  <a:cs typeface="+mn-cs"/>
                </a:rPr>
                <a:t>cDNA</a:t>
              </a:r>
              <a:endParaRPr lang="en-US" sz="1400" b="1" dirty="0">
                <a:solidFill>
                  <a:srgbClr val="000090"/>
                </a:solidFill>
                <a:latin typeface="Calibri"/>
                <a:ea typeface="+mn-ea"/>
                <a:cs typeface="+mn-cs"/>
              </a:endParaRPr>
            </a:p>
          </p:txBody>
        </p:sp>
      </p:grpSp>
      <p:grpSp>
        <p:nvGrpSpPr>
          <p:cNvPr id="147" name="Group 146"/>
          <p:cNvGrpSpPr/>
          <p:nvPr/>
        </p:nvGrpSpPr>
        <p:grpSpPr>
          <a:xfrm>
            <a:off x="0" y="6396038"/>
            <a:ext cx="9144000" cy="461962"/>
            <a:chOff x="0" y="6396038"/>
            <a:chExt cx="9144000" cy="461962"/>
          </a:xfrm>
        </p:grpSpPr>
        <p:sp>
          <p:nvSpPr>
            <p:cNvPr id="149" name="Rectangle 14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2" name="TextBox 15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4" name="TextBox 15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26" name="TextBox 25"/>
          <p:cNvSpPr txBox="1"/>
          <p:nvPr/>
        </p:nvSpPr>
        <p:spPr>
          <a:xfrm>
            <a:off x="7686665" y="6093296"/>
            <a:ext cx="1450487" cy="276999"/>
          </a:xfrm>
          <a:prstGeom prst="rect">
            <a:avLst/>
          </a:prstGeom>
          <a:noFill/>
        </p:spPr>
        <p:txBody>
          <a:bodyPr wrap="none" rtlCol="0">
            <a:spAutoFit/>
          </a:bodyPr>
          <a:lstStyle/>
          <a:p>
            <a:r>
              <a:rPr lang="en-US" sz="1200" dirty="0" smtClean="0"/>
              <a:t>Slide from J. Levin</a:t>
            </a:r>
            <a:endParaRPr lang="en-US" sz="1200" dirty="0"/>
          </a:p>
        </p:txBody>
      </p:sp>
    </p:spTree>
    <p:extLst>
      <p:ext uri="{BB962C8B-B14F-4D97-AF65-F5344CB8AC3E}">
        <p14:creationId xmlns:p14="http://schemas.microsoft.com/office/powerpoint/2010/main" val="42604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476672"/>
            <a:ext cx="7175963" cy="584776"/>
          </a:xfrm>
          <a:prstGeom prst="rect">
            <a:avLst/>
          </a:prstGeom>
          <a:noFill/>
        </p:spPr>
        <p:txBody>
          <a:bodyPr wrap="none" rtlCol="0">
            <a:spAutoFit/>
          </a:bodyPr>
          <a:lstStyle/>
          <a:p>
            <a:pPr defTabSz="457200" fontAlgn="auto">
              <a:spcBef>
                <a:spcPts val="0"/>
              </a:spcBef>
              <a:spcAft>
                <a:spcPts val="0"/>
              </a:spcAft>
            </a:pPr>
            <a:r>
              <a:rPr lang="en-US" sz="3200" dirty="0" smtClean="0">
                <a:solidFill>
                  <a:prstClr val="black"/>
                </a:solidFill>
                <a:latin typeface="Calibri"/>
                <a:ea typeface="+mn-ea"/>
                <a:cs typeface="+mn-cs"/>
              </a:rPr>
              <a:t>Overlapping UTRs from Opposite Strands</a:t>
            </a:r>
            <a:endParaRPr lang="en-US" sz="3200" dirty="0">
              <a:solidFill>
                <a:prstClr val="black"/>
              </a:solidFill>
              <a:latin typeface="Calibri"/>
              <a:ea typeface="+mn-ea"/>
              <a:cs typeface="+mn-cs"/>
            </a:endParaRP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defTabSz="457200" fontAlgn="auto">
              <a:spcBef>
                <a:spcPts val="0"/>
              </a:spcBef>
              <a:spcAft>
                <a:spcPts val="0"/>
              </a:spcAft>
            </a:pPr>
            <a:r>
              <a:rPr lang="en-US" sz="1400" i="1" dirty="0" err="1" smtClean="0">
                <a:solidFill>
                  <a:prstClr val="black"/>
                </a:solidFill>
                <a:latin typeface="Calibri"/>
                <a:ea typeface="+mn-ea"/>
                <a:cs typeface="+mn-cs"/>
              </a:rPr>
              <a:t>Schizosacharomyces</a:t>
            </a:r>
            <a:r>
              <a:rPr lang="en-US" sz="1400" i="1" dirty="0" smtClean="0">
                <a:solidFill>
                  <a:prstClr val="black"/>
                </a:solidFill>
                <a:latin typeface="Calibri"/>
                <a:ea typeface="+mn-ea"/>
                <a:cs typeface="+mn-cs"/>
              </a:rPr>
              <a:t> </a:t>
            </a:r>
            <a:r>
              <a:rPr lang="en-US" sz="1400" i="1" dirty="0" err="1" smtClean="0">
                <a:solidFill>
                  <a:prstClr val="black"/>
                </a:solidFill>
                <a:latin typeface="Calibri"/>
                <a:ea typeface="+mn-ea"/>
                <a:cs typeface="+mn-cs"/>
              </a:rPr>
              <a:t>pombe</a:t>
            </a:r>
            <a:endParaRPr lang="en-US" sz="1400" i="1" dirty="0" smtClean="0">
              <a:solidFill>
                <a:prstClr val="black"/>
              </a:solidFill>
              <a:latin typeface="Calibri"/>
              <a:ea typeface="+mn-ea"/>
              <a:cs typeface="+mn-cs"/>
            </a:endParaRPr>
          </a:p>
          <a:p>
            <a:pPr algn="ctr" defTabSz="457200" fontAlgn="auto">
              <a:spcBef>
                <a:spcPts val="0"/>
              </a:spcBef>
              <a:spcAft>
                <a:spcPts val="0"/>
              </a:spcAft>
            </a:pPr>
            <a:r>
              <a:rPr lang="en-US" sz="1400" dirty="0" smtClean="0">
                <a:solidFill>
                  <a:prstClr val="black"/>
                </a:solidFill>
                <a:latin typeface="Calibri"/>
                <a:ea typeface="+mn-ea"/>
                <a:cs typeface="+mn-cs"/>
              </a:rPr>
              <a:t>(fission yeast)</a:t>
            </a:r>
            <a:endParaRPr lang="en-US" sz="1400" dirty="0">
              <a:solidFill>
                <a:prstClr val="black"/>
              </a:solidFill>
              <a:latin typeface="Calibri"/>
              <a:ea typeface="+mn-ea"/>
              <a:cs typeface="+mn-cs"/>
            </a:endParaRPr>
          </a:p>
        </p:txBody>
      </p:sp>
      <p:grpSp>
        <p:nvGrpSpPr>
          <p:cNvPr id="10" name="Group 9"/>
          <p:cNvGrpSpPr/>
          <p:nvPr/>
        </p:nvGrpSpPr>
        <p:grpSpPr>
          <a:xfrm>
            <a:off x="395536" y="1772816"/>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52972132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normAutofit/>
          </a:bodyPr>
          <a:lstStyle/>
          <a:p>
            <a:r>
              <a:rPr lang="en-US" sz="3200" dirty="0" smtClean="0"/>
              <a:t>Antisense-dominated Transcription</a:t>
            </a:r>
            <a:endParaRPr lang="en-US" sz="3200"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9144000" cy="5094659"/>
          </a:xfrm>
          <a:prstGeom prst="rect">
            <a:avLst/>
          </a:prstGeom>
        </p:spPr>
      </p:pic>
      <p:pic>
        <p:nvPicPr>
          <p:cNvPr id="4" name="Picture 3"/>
          <p:cNvPicPr>
            <a:picLocks noChangeAspect="1"/>
          </p:cNvPicPr>
          <p:nvPr/>
        </p:nvPicPr>
        <p:blipFill>
          <a:blip r:embed="rId4"/>
          <a:stretch>
            <a:fillRect/>
          </a:stretch>
        </p:blipFill>
        <p:spPr>
          <a:xfrm>
            <a:off x="28238" y="5472608"/>
            <a:ext cx="1067904" cy="854323"/>
          </a:xfrm>
          <a:prstGeom prst="rect">
            <a:avLst/>
          </a:prstGeom>
        </p:spPr>
      </p:pic>
      <p:sp>
        <p:nvSpPr>
          <p:cNvPr id="7" name="Rectangle 6"/>
          <p:cNvSpPr/>
          <p:nvPr/>
        </p:nvSpPr>
        <p:spPr>
          <a:xfrm>
            <a:off x="3333911" y="399544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cxnSp>
        <p:nvCxnSpPr>
          <p:cNvPr id="8" name="Straight Arrow Connector 7"/>
          <p:cNvCxnSpPr/>
          <p:nvPr/>
        </p:nvCxnSpPr>
        <p:spPr>
          <a:xfrm flipH="1">
            <a:off x="5838754" y="470599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70452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70158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196083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196083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11323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0" y="6396038"/>
            <a:ext cx="9144000" cy="461962"/>
            <a:chOff x="0" y="6396038"/>
            <a:chExt cx="9144000" cy="461962"/>
          </a:xfrm>
        </p:grpSpPr>
        <p:sp>
          <p:nvSpPr>
            <p:cNvPr id="21" name="Rectangle 2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2" name="TextBox 2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23" name="TextBox 2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66449078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315416"/>
            <a:ext cx="8229600" cy="1143000"/>
          </a:xfrm>
        </p:spPr>
        <p:txBody>
          <a:bodyPr>
            <a:normAutofit/>
          </a:bodyPr>
          <a:lstStyle/>
          <a:p>
            <a:r>
              <a:rPr lang="en-US" sz="3200" dirty="0" smtClean="0"/>
              <a:t>Trinity output: a multi-</a:t>
            </a:r>
            <a:r>
              <a:rPr lang="en-US" sz="3200" dirty="0" err="1" smtClean="0"/>
              <a:t>fasta</a:t>
            </a:r>
            <a:r>
              <a:rPr lang="en-US" sz="3200" dirty="0" smtClean="0"/>
              <a:t> file</a:t>
            </a:r>
            <a:endParaRPr lang="en-US" sz="3200"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548680"/>
            <a:ext cx="5603957" cy="5834708"/>
          </a:xfrm>
          <a:prstGeom prst="rect">
            <a:avLst/>
          </a:prstGeom>
        </p:spPr>
      </p:pic>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868360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Flavors of Differential Expression Analyses</a:t>
            </a:r>
            <a:endParaRPr lang="en-US" sz="3600" b="1" dirty="0"/>
          </a:p>
        </p:txBody>
      </p:sp>
      <p:sp>
        <p:nvSpPr>
          <p:cNvPr id="3" name="Content Placeholder 2"/>
          <p:cNvSpPr>
            <a:spLocks noGrp="1"/>
          </p:cNvSpPr>
          <p:nvPr>
            <p:ph idx="1"/>
          </p:nvPr>
        </p:nvSpPr>
        <p:spPr>
          <a:xfrm>
            <a:off x="868761" y="1964705"/>
            <a:ext cx="7421250" cy="2773869"/>
          </a:xfrm>
        </p:spPr>
        <p:txBody>
          <a:bodyPr>
            <a:normAutofit/>
          </a:bodyPr>
          <a:lstStyle/>
          <a:p>
            <a:r>
              <a:rPr lang="en-US" dirty="0" smtClean="0"/>
              <a:t>Differential Gene Expression (DGE)</a:t>
            </a:r>
          </a:p>
          <a:p>
            <a:r>
              <a:rPr lang="en-US" dirty="0" smtClean="0"/>
              <a:t>Differential Transcript Expression (DTE)</a:t>
            </a:r>
          </a:p>
          <a:p>
            <a:r>
              <a:rPr lang="en-US" dirty="0" smtClean="0"/>
              <a:t>Differential Transcript Usage (DTU)</a:t>
            </a:r>
          </a:p>
          <a:p>
            <a:r>
              <a:rPr lang="en-US" dirty="0" smtClean="0"/>
              <a:t>Differential Exon Usage (DEU)</a:t>
            </a:r>
            <a:endParaRPr lang="en-US" dirty="0"/>
          </a:p>
        </p:txBody>
      </p:sp>
      <p:grpSp>
        <p:nvGrpSpPr>
          <p:cNvPr id="4" name="Group 3"/>
          <p:cNvGrpSpPr/>
          <p:nvPr/>
        </p:nvGrpSpPr>
        <p:grpSpPr>
          <a:xfrm>
            <a:off x="0" y="6396038"/>
            <a:ext cx="9144000" cy="461962"/>
            <a:chOff x="0" y="6396038"/>
            <a:chExt cx="9144000" cy="461962"/>
          </a:xfrm>
        </p:grpSpPr>
        <p:sp>
          <p:nvSpPr>
            <p:cNvPr id="5" name="Rectangle 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TextBox 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7" name="TextBox 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000779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0" y="1912470"/>
            <a:ext cx="914400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157192"/>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9746852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6396038"/>
            <a:ext cx="9144000" cy="461962"/>
            <a:chOff x="0" y="6396038"/>
            <a:chExt cx="9144000" cy="461962"/>
          </a:xfrm>
        </p:grpSpPr>
        <p:sp>
          <p:nvSpPr>
            <p:cNvPr id="16" name="Rectangle 1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7" name="TextBox 1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8" name="TextBox 1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9" name="Rectangle 18"/>
          <p:cNvSpPr/>
          <p:nvPr/>
        </p:nvSpPr>
        <p:spPr>
          <a:xfrm>
            <a:off x="1317830" y="1585541"/>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TextBox 27"/>
          <p:cNvSpPr txBox="1"/>
          <p:nvPr/>
        </p:nvSpPr>
        <p:spPr>
          <a:xfrm>
            <a:off x="130574" y="1436821"/>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30" name="Group 29"/>
          <p:cNvGrpSpPr/>
          <p:nvPr/>
        </p:nvGrpSpPr>
        <p:grpSpPr>
          <a:xfrm>
            <a:off x="2012690" y="1214110"/>
            <a:ext cx="5495635" cy="222711"/>
            <a:chOff x="1737150" y="1234111"/>
            <a:chExt cx="5495635" cy="222711"/>
          </a:xfrm>
        </p:grpSpPr>
        <p:cxnSp>
          <p:nvCxnSpPr>
            <p:cNvPr id="32" name="Straight Connector 31"/>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7" name="Rectangle 36"/>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8" name="Group 37"/>
          <p:cNvGrpSpPr/>
          <p:nvPr/>
        </p:nvGrpSpPr>
        <p:grpSpPr>
          <a:xfrm>
            <a:off x="2611707" y="839317"/>
            <a:ext cx="3174793" cy="222711"/>
            <a:chOff x="2336167" y="859318"/>
            <a:chExt cx="3174793" cy="222711"/>
          </a:xfrm>
        </p:grpSpPr>
        <p:cxnSp>
          <p:nvCxnSpPr>
            <p:cNvPr id="39" name="Straight Connector 3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1" name="Rectangle 40"/>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2" name="TextBox 41"/>
          <p:cNvSpPr txBox="1"/>
          <p:nvPr/>
        </p:nvSpPr>
        <p:spPr>
          <a:xfrm>
            <a:off x="1193212" y="692696"/>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43" name="TextBox 42"/>
          <p:cNvSpPr txBox="1"/>
          <p:nvPr/>
        </p:nvSpPr>
        <p:spPr>
          <a:xfrm>
            <a:off x="1201852" y="1084736"/>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44" name="TextBox 43"/>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1)</a:t>
            </a:r>
            <a:endParaRPr lang="en-US" sz="1600" b="1" dirty="0"/>
          </a:p>
        </p:txBody>
      </p:sp>
    </p:spTree>
    <p:extLst>
      <p:ext uri="{BB962C8B-B14F-4D97-AF65-F5344CB8AC3E}">
        <p14:creationId xmlns:p14="http://schemas.microsoft.com/office/powerpoint/2010/main" val="10144599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996371"/>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512747"/>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790741"/>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787943"/>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525666"/>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781284"/>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2962590"/>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0" name="Rectangle 19"/>
          <p:cNvSpPr/>
          <p:nvPr/>
        </p:nvSpPr>
        <p:spPr>
          <a:xfrm>
            <a:off x="1317830" y="1585541"/>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TextBox 20"/>
          <p:cNvSpPr txBox="1"/>
          <p:nvPr/>
        </p:nvSpPr>
        <p:spPr>
          <a:xfrm>
            <a:off x="130574" y="1436821"/>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33" name="Group 32"/>
          <p:cNvGrpSpPr/>
          <p:nvPr/>
        </p:nvGrpSpPr>
        <p:grpSpPr>
          <a:xfrm>
            <a:off x="2012690" y="1214110"/>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4" name="Group 33"/>
          <p:cNvGrpSpPr/>
          <p:nvPr/>
        </p:nvGrpSpPr>
        <p:grpSpPr>
          <a:xfrm>
            <a:off x="2611707" y="839317"/>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6" name="TextBox 25"/>
          <p:cNvSpPr txBox="1"/>
          <p:nvPr/>
        </p:nvSpPr>
        <p:spPr>
          <a:xfrm>
            <a:off x="1193212" y="692696"/>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27" name="TextBox 26"/>
          <p:cNvSpPr txBox="1"/>
          <p:nvPr/>
        </p:nvSpPr>
        <p:spPr>
          <a:xfrm>
            <a:off x="1201852" y="1084736"/>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35" name="TextBox 34"/>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1)</a:t>
            </a:r>
            <a:endParaRPr lang="en-US" sz="1600" b="1" dirty="0"/>
          </a:p>
        </p:txBody>
      </p:sp>
      <p:sp>
        <p:nvSpPr>
          <p:cNvPr id="36" name="TextBox 35"/>
          <p:cNvSpPr txBox="1"/>
          <p:nvPr/>
        </p:nvSpPr>
        <p:spPr>
          <a:xfrm>
            <a:off x="6217788" y="3071256"/>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254307" y="2520101"/>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318499" y="2520101"/>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876344" y="3069609"/>
            <a:ext cx="561234" cy="369332"/>
          </a:xfrm>
          <a:prstGeom prst="rect">
            <a:avLst/>
          </a:prstGeom>
          <a:noFill/>
        </p:spPr>
        <p:txBody>
          <a:bodyPr wrap="none" rtlCol="0">
            <a:spAutoFit/>
          </a:bodyPr>
          <a:lstStyle/>
          <a:p>
            <a:r>
              <a:rPr lang="en-US" sz="1800" dirty="0" smtClean="0"/>
              <a:t>Yes</a:t>
            </a:r>
            <a:endParaRPr lang="en-US" sz="1800" dirty="0"/>
          </a:p>
        </p:txBody>
      </p:sp>
      <p:sp>
        <p:nvSpPr>
          <p:cNvPr id="56" name="TextBox 55"/>
          <p:cNvSpPr txBox="1"/>
          <p:nvPr/>
        </p:nvSpPr>
        <p:spPr>
          <a:xfrm rot="18776024">
            <a:off x="750880" y="5279712"/>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381036"/>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28" name="Group 27"/>
          <p:cNvGrpSpPr/>
          <p:nvPr/>
        </p:nvGrpSpPr>
        <p:grpSpPr>
          <a:xfrm>
            <a:off x="1533428" y="3166278"/>
            <a:ext cx="5581868" cy="2579577"/>
            <a:chOff x="1533428" y="3581685"/>
            <a:chExt cx="5581868" cy="2579577"/>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757765"/>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grpSp>
        <p:nvGrpSpPr>
          <p:cNvPr id="30" name="Group 29"/>
          <p:cNvGrpSpPr/>
          <p:nvPr/>
        </p:nvGrpSpPr>
        <p:grpSpPr>
          <a:xfrm>
            <a:off x="1986375" y="2950608"/>
            <a:ext cx="5128921" cy="2807228"/>
            <a:chOff x="1986375" y="3366015"/>
            <a:chExt cx="5128921" cy="2807228"/>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769746"/>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3" name="TextBox 62"/>
          <p:cNvSpPr txBox="1"/>
          <p:nvPr/>
        </p:nvSpPr>
        <p:spPr>
          <a:xfrm>
            <a:off x="7876344" y="3619117"/>
            <a:ext cx="561234" cy="369332"/>
          </a:xfrm>
          <a:prstGeom prst="rect">
            <a:avLst/>
          </a:prstGeom>
          <a:noFill/>
        </p:spPr>
        <p:txBody>
          <a:bodyPr wrap="none" rtlCol="0">
            <a:spAutoFit/>
          </a:bodyPr>
          <a:lstStyle/>
          <a:p>
            <a:r>
              <a:rPr lang="en-US" sz="1800" dirty="0" smtClean="0"/>
              <a:t>Yes</a:t>
            </a:r>
            <a:endParaRPr lang="en-US" sz="1800" dirty="0"/>
          </a:p>
        </p:txBody>
      </p:sp>
      <p:sp>
        <p:nvSpPr>
          <p:cNvPr id="66" name="TextBox 65"/>
          <p:cNvSpPr txBox="1"/>
          <p:nvPr/>
        </p:nvSpPr>
        <p:spPr>
          <a:xfrm>
            <a:off x="7876344" y="4168626"/>
            <a:ext cx="561234" cy="369332"/>
          </a:xfrm>
          <a:prstGeom prst="rect">
            <a:avLst/>
          </a:prstGeom>
          <a:noFill/>
        </p:spPr>
        <p:txBody>
          <a:bodyPr wrap="none" rtlCol="0">
            <a:spAutoFit/>
          </a:bodyPr>
          <a:lstStyle/>
          <a:p>
            <a:r>
              <a:rPr lang="en-US" sz="1800" dirty="0" smtClean="0"/>
              <a:t>Yes</a:t>
            </a:r>
            <a:endParaRPr lang="en-US" sz="1800" dirty="0"/>
          </a:p>
        </p:txBody>
      </p:sp>
      <p:sp>
        <p:nvSpPr>
          <p:cNvPr id="13" name="TextBox 12"/>
          <p:cNvSpPr txBox="1"/>
          <p:nvPr/>
        </p:nvSpPr>
        <p:spPr>
          <a:xfrm>
            <a:off x="5347481" y="5051408"/>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19" name="TextBox 18"/>
          <p:cNvSpPr txBox="1"/>
          <p:nvPr/>
        </p:nvSpPr>
        <p:spPr>
          <a:xfrm>
            <a:off x="7941232" y="5099337"/>
            <a:ext cx="479744" cy="369332"/>
          </a:xfrm>
          <a:prstGeom prst="rect">
            <a:avLst/>
          </a:prstGeom>
          <a:noFill/>
        </p:spPr>
        <p:txBody>
          <a:bodyPr wrap="none" rtlCol="0">
            <a:spAutoFit/>
          </a:bodyPr>
          <a:lstStyle/>
          <a:p>
            <a:r>
              <a:rPr lang="en-US" sz="1800" dirty="0" smtClean="0"/>
              <a:t>No</a:t>
            </a:r>
            <a:endParaRPr lang="en-US" sz="1800" dirty="0"/>
          </a:p>
        </p:txBody>
      </p:sp>
      <p:grpSp>
        <p:nvGrpSpPr>
          <p:cNvPr id="64" name="Group 63"/>
          <p:cNvGrpSpPr/>
          <p:nvPr/>
        </p:nvGrpSpPr>
        <p:grpSpPr>
          <a:xfrm>
            <a:off x="0" y="6396038"/>
            <a:ext cx="9144000" cy="461962"/>
            <a:chOff x="0" y="6396038"/>
            <a:chExt cx="9144000" cy="461962"/>
          </a:xfrm>
        </p:grpSpPr>
        <p:sp>
          <p:nvSpPr>
            <p:cNvPr id="67" name="Rectangle 6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8" name="TextBox 6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9" name="TextBox 6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44957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406945"/>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589986"/>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867980"/>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865182"/>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602905"/>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858523"/>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3406945"/>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36" name="TextBox 35"/>
          <p:cNvSpPr txBox="1"/>
          <p:nvPr/>
        </p:nvSpPr>
        <p:spPr>
          <a:xfrm>
            <a:off x="6084168" y="3148495"/>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120687" y="2597340"/>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184879" y="2597340"/>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742724" y="3146848"/>
            <a:ext cx="479744" cy="369332"/>
          </a:xfrm>
          <a:prstGeom prst="rect">
            <a:avLst/>
          </a:prstGeom>
          <a:noFill/>
        </p:spPr>
        <p:txBody>
          <a:bodyPr wrap="none" rtlCol="0">
            <a:spAutoFit/>
          </a:bodyPr>
          <a:lstStyle/>
          <a:p>
            <a:r>
              <a:rPr lang="en-US" sz="1800" dirty="0" smtClean="0"/>
              <a:t>No</a:t>
            </a:r>
            <a:endParaRPr lang="en-US" sz="1800" dirty="0"/>
          </a:p>
        </p:txBody>
      </p:sp>
      <p:sp>
        <p:nvSpPr>
          <p:cNvPr id="56" name="TextBox 55"/>
          <p:cNvSpPr txBox="1"/>
          <p:nvPr/>
        </p:nvSpPr>
        <p:spPr>
          <a:xfrm rot="18776024">
            <a:off x="750880" y="5356951"/>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386383"/>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4" name="Group 3"/>
          <p:cNvGrpSpPr/>
          <p:nvPr/>
        </p:nvGrpSpPr>
        <p:grpSpPr>
          <a:xfrm>
            <a:off x="1533428" y="2872075"/>
            <a:ext cx="5581868" cy="2879127"/>
            <a:chOff x="1533428" y="3210243"/>
            <a:chExt cx="5581868" cy="2879127"/>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685873"/>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sp>
        <p:nvSpPr>
          <p:cNvPr id="63" name="TextBox 62"/>
          <p:cNvSpPr txBox="1"/>
          <p:nvPr/>
        </p:nvSpPr>
        <p:spPr>
          <a:xfrm>
            <a:off x="7742724" y="3696356"/>
            <a:ext cx="561234" cy="369332"/>
          </a:xfrm>
          <a:prstGeom prst="rect">
            <a:avLst/>
          </a:prstGeom>
          <a:noFill/>
        </p:spPr>
        <p:txBody>
          <a:bodyPr wrap="none" rtlCol="0">
            <a:spAutoFit/>
          </a:bodyPr>
          <a:lstStyle/>
          <a:p>
            <a:r>
              <a:rPr lang="en-US" sz="1800" dirty="0" smtClean="0"/>
              <a:t>Yes</a:t>
            </a:r>
            <a:endParaRPr lang="en-US" sz="1800" dirty="0"/>
          </a:p>
        </p:txBody>
      </p:sp>
      <p:grpSp>
        <p:nvGrpSpPr>
          <p:cNvPr id="10" name="Group 9"/>
          <p:cNvGrpSpPr/>
          <p:nvPr/>
        </p:nvGrpSpPr>
        <p:grpSpPr>
          <a:xfrm>
            <a:off x="1986375" y="2858107"/>
            <a:ext cx="5128921" cy="2905076"/>
            <a:chOff x="1986375" y="3196275"/>
            <a:chExt cx="5128921" cy="2905076"/>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697854"/>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6" name="TextBox 65"/>
          <p:cNvSpPr txBox="1"/>
          <p:nvPr/>
        </p:nvSpPr>
        <p:spPr>
          <a:xfrm>
            <a:off x="7742724" y="4245865"/>
            <a:ext cx="561234" cy="369332"/>
          </a:xfrm>
          <a:prstGeom prst="rect">
            <a:avLst/>
          </a:prstGeom>
          <a:noFill/>
        </p:spPr>
        <p:txBody>
          <a:bodyPr wrap="none" rtlCol="0">
            <a:spAutoFit/>
          </a:bodyPr>
          <a:lstStyle/>
          <a:p>
            <a:r>
              <a:rPr lang="en-US" sz="1800" dirty="0" smtClean="0"/>
              <a:t>Yes</a:t>
            </a:r>
            <a:endParaRPr lang="en-US" sz="1800" dirty="0"/>
          </a:p>
        </p:txBody>
      </p:sp>
      <p:sp>
        <p:nvSpPr>
          <p:cNvPr id="64" name="Rectangle 63"/>
          <p:cNvSpPr/>
          <p:nvPr/>
        </p:nvSpPr>
        <p:spPr>
          <a:xfrm>
            <a:off x="1317830" y="1662780"/>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7" name="TextBox 66"/>
          <p:cNvSpPr txBox="1"/>
          <p:nvPr/>
        </p:nvSpPr>
        <p:spPr>
          <a:xfrm>
            <a:off x="179512" y="1514060"/>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68" name="Group 67"/>
          <p:cNvGrpSpPr/>
          <p:nvPr/>
        </p:nvGrpSpPr>
        <p:grpSpPr>
          <a:xfrm>
            <a:off x="2012690" y="1291349"/>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72" name="Group 71"/>
          <p:cNvGrpSpPr/>
          <p:nvPr/>
        </p:nvGrpSpPr>
        <p:grpSpPr>
          <a:xfrm>
            <a:off x="2611707" y="916556"/>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6" name="TextBox 75"/>
          <p:cNvSpPr txBox="1"/>
          <p:nvPr/>
        </p:nvSpPr>
        <p:spPr>
          <a:xfrm>
            <a:off x="1193212" y="769935"/>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77" name="TextBox 76"/>
          <p:cNvSpPr txBox="1"/>
          <p:nvPr/>
        </p:nvSpPr>
        <p:spPr>
          <a:xfrm>
            <a:off x="1201852" y="1161975"/>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78" name="TextBox 77"/>
          <p:cNvSpPr txBox="1"/>
          <p:nvPr/>
        </p:nvSpPr>
        <p:spPr>
          <a:xfrm>
            <a:off x="5347481" y="5128647"/>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79" name="TextBox 78"/>
          <p:cNvSpPr txBox="1"/>
          <p:nvPr/>
        </p:nvSpPr>
        <p:spPr>
          <a:xfrm>
            <a:off x="7941232" y="5176576"/>
            <a:ext cx="561234" cy="369332"/>
          </a:xfrm>
          <a:prstGeom prst="rect">
            <a:avLst/>
          </a:prstGeom>
          <a:noFill/>
        </p:spPr>
        <p:txBody>
          <a:bodyPr wrap="none" rtlCol="0">
            <a:spAutoFit/>
          </a:bodyPr>
          <a:lstStyle/>
          <a:p>
            <a:r>
              <a:rPr lang="en-US" sz="1800" dirty="0" smtClean="0"/>
              <a:t>Yes</a:t>
            </a:r>
            <a:endParaRPr lang="en-US" sz="1800" dirty="0"/>
          </a:p>
        </p:txBody>
      </p:sp>
      <p:sp>
        <p:nvSpPr>
          <p:cNvPr id="80" name="TextBox 79"/>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2)</a:t>
            </a:r>
            <a:endParaRPr lang="en-US" sz="1600" b="1" dirty="0"/>
          </a:p>
        </p:txBody>
      </p:sp>
      <p:grpSp>
        <p:nvGrpSpPr>
          <p:cNvPr id="81" name="Group 80"/>
          <p:cNvGrpSpPr/>
          <p:nvPr/>
        </p:nvGrpSpPr>
        <p:grpSpPr>
          <a:xfrm>
            <a:off x="0" y="6396038"/>
            <a:ext cx="9144000" cy="461962"/>
            <a:chOff x="0" y="6396038"/>
            <a:chExt cx="9144000" cy="461962"/>
          </a:xfrm>
        </p:grpSpPr>
        <p:sp>
          <p:nvSpPr>
            <p:cNvPr id="82" name="Rectangle 8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83" name="TextBox 82"/>
            <p:cNvSpPr txBox="1">
              <a:spLocks noChangeArrowheads="1"/>
            </p:cNvSpPr>
            <p:nvPr/>
          </p:nvSpPr>
          <p:spPr bwMode="auto">
            <a:xfrm>
              <a:off x="76200" y="6429375"/>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solidFill>
                    <a:schemeClr val="bg1"/>
                  </a:solidFill>
                  <a:latin typeface="Calibri" charset="0"/>
                  <a:cs typeface="Calibri" charset="0"/>
                </a:rPr>
                <a:t>Module</a:t>
              </a:r>
            </a:p>
          </p:txBody>
        </p:sp>
        <p:sp>
          <p:nvSpPr>
            <p:cNvPr id="84" name="TextBox 83"/>
            <p:cNvSpPr txBox="1"/>
            <p:nvPr/>
          </p:nvSpPr>
          <p:spPr>
            <a:xfrm>
              <a:off x="6705600" y="6396038"/>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err="1" smtClean="0">
                  <a:cs typeface="Arial" charset="0"/>
                </a:rPr>
                <a:t>bio</a:t>
              </a:r>
              <a:r>
                <a:rPr lang="en-US" sz="1800" dirty="0" err="1" smtClean="0">
                  <a:cs typeface="Arial" charset="0"/>
                </a:rPr>
                <a:t>informatics</a:t>
              </a:r>
              <a:r>
                <a:rPr lang="en-US" sz="1100" dirty="0" err="1" smtClean="0">
                  <a:cs typeface="Arial" charset="0"/>
                </a:rPr>
                <a:t>.ca</a:t>
              </a:r>
              <a:endParaRPr lang="en-US" sz="1800" dirty="0" smtClean="0">
                <a:cs typeface="Arial" charset="0"/>
              </a:endParaRPr>
            </a:p>
          </p:txBody>
        </p:sp>
      </p:grpSp>
    </p:spTree>
    <p:extLst>
      <p:ext uri="{BB962C8B-B14F-4D97-AF65-F5344CB8AC3E}">
        <p14:creationId xmlns:p14="http://schemas.microsoft.com/office/powerpoint/2010/main" val="1025429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10876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656763"/>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934757"/>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931959"/>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669682"/>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925300"/>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3054352"/>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36" name="TextBox 35"/>
          <p:cNvSpPr txBox="1"/>
          <p:nvPr/>
        </p:nvSpPr>
        <p:spPr>
          <a:xfrm>
            <a:off x="6217788" y="3215272"/>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254307" y="2664117"/>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318499" y="2664117"/>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876344" y="3213625"/>
            <a:ext cx="561234" cy="369332"/>
          </a:xfrm>
          <a:prstGeom prst="rect">
            <a:avLst/>
          </a:prstGeom>
          <a:noFill/>
        </p:spPr>
        <p:txBody>
          <a:bodyPr wrap="none" rtlCol="0">
            <a:spAutoFit/>
          </a:bodyPr>
          <a:lstStyle/>
          <a:p>
            <a:r>
              <a:rPr lang="en-US" sz="1800" dirty="0" smtClean="0"/>
              <a:t>Yes</a:t>
            </a:r>
            <a:endParaRPr lang="en-US" sz="1800" dirty="0"/>
          </a:p>
        </p:txBody>
      </p:sp>
      <p:sp>
        <p:nvSpPr>
          <p:cNvPr id="56" name="TextBox 55"/>
          <p:cNvSpPr txBox="1"/>
          <p:nvPr/>
        </p:nvSpPr>
        <p:spPr>
          <a:xfrm rot="18776024">
            <a:off x="750880" y="5423728"/>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453160"/>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3" name="Group 2"/>
          <p:cNvGrpSpPr/>
          <p:nvPr/>
        </p:nvGrpSpPr>
        <p:grpSpPr>
          <a:xfrm>
            <a:off x="1533428" y="2938852"/>
            <a:ext cx="5581868" cy="2879127"/>
            <a:chOff x="1533428" y="3210243"/>
            <a:chExt cx="5581868" cy="2879127"/>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685873"/>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sp>
        <p:nvSpPr>
          <p:cNvPr id="63" name="TextBox 62"/>
          <p:cNvSpPr txBox="1"/>
          <p:nvPr/>
        </p:nvSpPr>
        <p:spPr>
          <a:xfrm>
            <a:off x="7876344" y="3763133"/>
            <a:ext cx="561234" cy="369332"/>
          </a:xfrm>
          <a:prstGeom prst="rect">
            <a:avLst/>
          </a:prstGeom>
          <a:noFill/>
        </p:spPr>
        <p:txBody>
          <a:bodyPr wrap="none" rtlCol="0">
            <a:spAutoFit/>
          </a:bodyPr>
          <a:lstStyle/>
          <a:p>
            <a:r>
              <a:rPr lang="en-US" sz="1800" dirty="0" smtClean="0"/>
              <a:t>Yes</a:t>
            </a:r>
            <a:endParaRPr lang="en-US" sz="1800" dirty="0"/>
          </a:p>
        </p:txBody>
      </p:sp>
      <p:grpSp>
        <p:nvGrpSpPr>
          <p:cNvPr id="4" name="Group 3"/>
          <p:cNvGrpSpPr/>
          <p:nvPr/>
        </p:nvGrpSpPr>
        <p:grpSpPr>
          <a:xfrm>
            <a:off x="1986375" y="3442482"/>
            <a:ext cx="5128921" cy="2387478"/>
            <a:chOff x="1986375" y="3713873"/>
            <a:chExt cx="5128921" cy="2387478"/>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697854"/>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6" name="TextBox 65"/>
          <p:cNvSpPr txBox="1"/>
          <p:nvPr/>
        </p:nvSpPr>
        <p:spPr>
          <a:xfrm>
            <a:off x="7876344" y="4312642"/>
            <a:ext cx="561234" cy="369332"/>
          </a:xfrm>
          <a:prstGeom prst="rect">
            <a:avLst/>
          </a:prstGeom>
          <a:noFill/>
        </p:spPr>
        <p:txBody>
          <a:bodyPr wrap="none" rtlCol="0">
            <a:spAutoFit/>
          </a:bodyPr>
          <a:lstStyle/>
          <a:p>
            <a:r>
              <a:rPr lang="en-US" sz="1800" dirty="0" smtClean="0"/>
              <a:t>Yes</a:t>
            </a:r>
            <a:endParaRPr lang="en-US" sz="1800" dirty="0"/>
          </a:p>
        </p:txBody>
      </p:sp>
      <p:sp>
        <p:nvSpPr>
          <p:cNvPr id="64" name="Rectangle 63"/>
          <p:cNvSpPr/>
          <p:nvPr/>
        </p:nvSpPr>
        <p:spPr>
          <a:xfrm>
            <a:off x="1317830" y="1729557"/>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7" name="TextBox 66"/>
          <p:cNvSpPr txBox="1"/>
          <p:nvPr/>
        </p:nvSpPr>
        <p:spPr>
          <a:xfrm>
            <a:off x="179512" y="1580837"/>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68" name="Group 67"/>
          <p:cNvGrpSpPr/>
          <p:nvPr/>
        </p:nvGrpSpPr>
        <p:grpSpPr>
          <a:xfrm>
            <a:off x="2012690" y="1358126"/>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72" name="Group 71"/>
          <p:cNvGrpSpPr/>
          <p:nvPr/>
        </p:nvGrpSpPr>
        <p:grpSpPr>
          <a:xfrm>
            <a:off x="2611707" y="983333"/>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6" name="TextBox 75"/>
          <p:cNvSpPr txBox="1"/>
          <p:nvPr/>
        </p:nvSpPr>
        <p:spPr>
          <a:xfrm>
            <a:off x="1193212" y="836712"/>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77" name="TextBox 76"/>
          <p:cNvSpPr txBox="1"/>
          <p:nvPr/>
        </p:nvSpPr>
        <p:spPr>
          <a:xfrm>
            <a:off x="1201852" y="122875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78" name="TextBox 77"/>
          <p:cNvSpPr txBox="1"/>
          <p:nvPr/>
        </p:nvSpPr>
        <p:spPr>
          <a:xfrm>
            <a:off x="5347481" y="5195424"/>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79" name="TextBox 78"/>
          <p:cNvSpPr txBox="1"/>
          <p:nvPr/>
        </p:nvSpPr>
        <p:spPr>
          <a:xfrm>
            <a:off x="7941232" y="5243353"/>
            <a:ext cx="561234" cy="369332"/>
          </a:xfrm>
          <a:prstGeom prst="rect">
            <a:avLst/>
          </a:prstGeom>
          <a:noFill/>
        </p:spPr>
        <p:txBody>
          <a:bodyPr wrap="none" rtlCol="0">
            <a:spAutoFit/>
          </a:bodyPr>
          <a:lstStyle/>
          <a:p>
            <a:r>
              <a:rPr lang="en-US" sz="1800" dirty="0" smtClean="0"/>
              <a:t>Yes</a:t>
            </a:r>
            <a:endParaRPr lang="en-US" sz="1800" dirty="0"/>
          </a:p>
        </p:txBody>
      </p:sp>
      <p:sp>
        <p:nvSpPr>
          <p:cNvPr id="80" name="TextBox 79"/>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3)</a:t>
            </a:r>
            <a:endParaRPr lang="en-US" sz="1600" b="1" dirty="0"/>
          </a:p>
        </p:txBody>
      </p:sp>
      <p:grpSp>
        <p:nvGrpSpPr>
          <p:cNvPr id="81" name="Group 80"/>
          <p:cNvGrpSpPr/>
          <p:nvPr/>
        </p:nvGrpSpPr>
        <p:grpSpPr>
          <a:xfrm>
            <a:off x="0" y="6396038"/>
            <a:ext cx="9144000" cy="461962"/>
            <a:chOff x="0" y="6396038"/>
            <a:chExt cx="9144000" cy="461962"/>
          </a:xfrm>
        </p:grpSpPr>
        <p:sp>
          <p:nvSpPr>
            <p:cNvPr id="82" name="Rectangle 8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83" name="TextBox 82"/>
            <p:cNvSpPr txBox="1">
              <a:spLocks noChangeArrowheads="1"/>
            </p:cNvSpPr>
            <p:nvPr/>
          </p:nvSpPr>
          <p:spPr bwMode="auto">
            <a:xfrm>
              <a:off x="76200" y="6429375"/>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solidFill>
                    <a:schemeClr val="bg1"/>
                  </a:solidFill>
                  <a:latin typeface="Calibri" charset="0"/>
                  <a:cs typeface="Calibri" charset="0"/>
                </a:rPr>
                <a:t>Module</a:t>
              </a:r>
            </a:p>
          </p:txBody>
        </p:sp>
        <p:sp>
          <p:nvSpPr>
            <p:cNvPr id="84" name="TextBox 83"/>
            <p:cNvSpPr txBox="1"/>
            <p:nvPr/>
          </p:nvSpPr>
          <p:spPr>
            <a:xfrm>
              <a:off x="6705600" y="6396038"/>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err="1" smtClean="0">
                  <a:cs typeface="Arial" charset="0"/>
                </a:rPr>
                <a:t>bio</a:t>
              </a:r>
              <a:r>
                <a:rPr lang="en-US" sz="1800" dirty="0" err="1" smtClean="0">
                  <a:cs typeface="Arial" charset="0"/>
                </a:rPr>
                <a:t>informatics</a:t>
              </a:r>
              <a:r>
                <a:rPr lang="en-US" sz="1100" dirty="0" err="1" smtClean="0">
                  <a:cs typeface="Arial" charset="0"/>
                </a:rPr>
                <a:t>.ca</a:t>
              </a:r>
              <a:endParaRPr lang="en-US" sz="1800" dirty="0" smtClean="0">
                <a:cs typeface="Arial" charset="0"/>
              </a:endParaRPr>
            </a:p>
          </p:txBody>
        </p:sp>
      </p:grpSp>
    </p:spTree>
    <p:extLst>
      <p:ext uri="{BB962C8B-B14F-4D97-AF65-F5344CB8AC3E}">
        <p14:creationId xmlns:p14="http://schemas.microsoft.com/office/powerpoint/2010/main" val="3693517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25495" y="1247096"/>
            <a:ext cx="4203792" cy="5062224"/>
          </a:xfrm>
          <a:prstGeom prst="rect">
            <a:avLst/>
          </a:prstGeom>
        </p:spPr>
      </p:pic>
      <p:sp>
        <p:nvSpPr>
          <p:cNvPr id="6" name="TextBox 5"/>
          <p:cNvSpPr txBox="1"/>
          <p:nvPr/>
        </p:nvSpPr>
        <p:spPr>
          <a:xfrm>
            <a:off x="3689946" y="2561542"/>
            <a:ext cx="725003" cy="369332"/>
          </a:xfrm>
          <a:prstGeom prst="rect">
            <a:avLst/>
          </a:prstGeom>
          <a:noFill/>
        </p:spPr>
        <p:txBody>
          <a:bodyPr wrap="none" rtlCol="0">
            <a:spAutoFit/>
          </a:bodyPr>
          <a:lstStyle/>
          <a:p>
            <a:r>
              <a:rPr lang="en-US" dirty="0" smtClean="0"/>
              <a:t>(Ex-2)</a:t>
            </a:r>
            <a:endParaRPr lang="en-US" dirty="0"/>
          </a:p>
        </p:txBody>
      </p:sp>
      <p:sp>
        <p:nvSpPr>
          <p:cNvPr id="7" name="TextBox 6"/>
          <p:cNvSpPr txBox="1"/>
          <p:nvPr/>
        </p:nvSpPr>
        <p:spPr>
          <a:xfrm>
            <a:off x="5079666" y="3972013"/>
            <a:ext cx="725003" cy="369332"/>
          </a:xfrm>
          <a:prstGeom prst="rect">
            <a:avLst/>
          </a:prstGeom>
          <a:noFill/>
        </p:spPr>
        <p:txBody>
          <a:bodyPr wrap="none" rtlCol="0">
            <a:spAutoFit/>
          </a:bodyPr>
          <a:lstStyle/>
          <a:p>
            <a:r>
              <a:rPr lang="en-US" dirty="0" smtClean="0"/>
              <a:t>(Ex-1)</a:t>
            </a:r>
            <a:endParaRPr lang="en-US" dirty="0"/>
          </a:p>
        </p:txBody>
      </p:sp>
      <p:sp>
        <p:nvSpPr>
          <p:cNvPr id="8" name="TextBox 7"/>
          <p:cNvSpPr txBox="1"/>
          <p:nvPr/>
        </p:nvSpPr>
        <p:spPr>
          <a:xfrm>
            <a:off x="2652851" y="116632"/>
            <a:ext cx="4072649" cy="1323439"/>
          </a:xfrm>
          <a:prstGeom prst="rect">
            <a:avLst/>
          </a:prstGeom>
          <a:noFill/>
        </p:spPr>
        <p:txBody>
          <a:bodyPr wrap="none" rtlCol="0">
            <a:spAutoFit/>
          </a:bodyPr>
          <a:lstStyle/>
          <a:p>
            <a:pPr algn="ctr"/>
            <a:r>
              <a:rPr lang="en-US" sz="1600" b="1" dirty="0" smtClean="0"/>
              <a:t>Differential Transcript Usage(DTU)</a:t>
            </a:r>
          </a:p>
          <a:p>
            <a:pPr algn="ctr"/>
            <a:r>
              <a:rPr lang="en-US" sz="1600" b="1" dirty="0" err="1"/>
              <a:t>v</a:t>
            </a:r>
            <a:r>
              <a:rPr lang="en-US" sz="1600" b="1" dirty="0" err="1" smtClean="0"/>
              <a:t>s</a:t>
            </a:r>
            <a:endParaRPr lang="en-US" sz="1600" b="1" dirty="0" smtClean="0"/>
          </a:p>
          <a:p>
            <a:pPr algn="ctr"/>
            <a:r>
              <a:rPr lang="en-US" sz="1600" b="1" dirty="0" smtClean="0"/>
              <a:t>Differential Gene Expression (DGE)</a:t>
            </a:r>
          </a:p>
          <a:p>
            <a:pPr algn="ctr"/>
            <a:r>
              <a:rPr lang="en-US" sz="1600" b="1" dirty="0"/>
              <a:t>v</a:t>
            </a:r>
            <a:r>
              <a:rPr lang="en-US" sz="1600" b="1" dirty="0" smtClean="0"/>
              <a:t>s.</a:t>
            </a:r>
          </a:p>
          <a:p>
            <a:pPr algn="ctr"/>
            <a:r>
              <a:rPr lang="en-US" sz="1600" b="1" dirty="0" smtClean="0"/>
              <a:t>Differential Transcript Expression (DTE)</a:t>
            </a:r>
            <a:endParaRPr lang="en-US" sz="1600" b="1" dirty="0"/>
          </a:p>
        </p:txBody>
      </p:sp>
      <p:sp>
        <p:nvSpPr>
          <p:cNvPr id="9" name="TextBox 8"/>
          <p:cNvSpPr txBox="1"/>
          <p:nvPr/>
        </p:nvSpPr>
        <p:spPr>
          <a:xfrm>
            <a:off x="5031746" y="2585506"/>
            <a:ext cx="725003" cy="369332"/>
          </a:xfrm>
          <a:prstGeom prst="rect">
            <a:avLst/>
          </a:prstGeom>
          <a:noFill/>
        </p:spPr>
        <p:txBody>
          <a:bodyPr wrap="none" rtlCol="0">
            <a:spAutoFit/>
          </a:bodyPr>
          <a:lstStyle/>
          <a:p>
            <a:r>
              <a:rPr lang="en-US" dirty="0" smtClean="0"/>
              <a:t>(Ex-3)</a:t>
            </a:r>
            <a:endParaRPr lang="en-US" dirty="0"/>
          </a:p>
        </p:txBody>
      </p:sp>
      <p:grpSp>
        <p:nvGrpSpPr>
          <p:cNvPr id="10" name="Group 9"/>
          <p:cNvGrpSpPr/>
          <p:nvPr/>
        </p:nvGrpSpPr>
        <p:grpSpPr>
          <a:xfrm>
            <a:off x="0" y="6396038"/>
            <a:ext cx="9144000" cy="461962"/>
            <a:chOff x="0" y="6396038"/>
            <a:chExt cx="9144000" cy="461962"/>
          </a:xfrm>
        </p:grpSpPr>
        <p:sp>
          <p:nvSpPr>
            <p:cNvPr id="11" name="Rectangle 1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TextBox 1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3" name="TextBox 1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5002300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90264"/>
            <a:ext cx="8229600" cy="1143000"/>
          </a:xfrm>
        </p:spPr>
        <p:txBody>
          <a:bodyPr>
            <a:noAutofit/>
          </a:bodyPr>
          <a:lstStyle/>
          <a:p>
            <a:r>
              <a:rPr lang="en-US" sz="2000" dirty="0" smtClean="0"/>
              <a:t>High Confidence Differential Transcript Expression </a:t>
            </a:r>
            <a:r>
              <a:rPr lang="en-US" sz="2000" dirty="0" smtClean="0"/>
              <a:t>is</a:t>
            </a:r>
            <a:br>
              <a:rPr lang="en-US" sz="2000" dirty="0" smtClean="0"/>
            </a:br>
            <a:r>
              <a:rPr lang="en-US" sz="2000" dirty="0" smtClean="0"/>
              <a:t> </a:t>
            </a:r>
            <a:r>
              <a:rPr lang="en-US" sz="2000" dirty="0" smtClean="0"/>
              <a:t>Difficult to Attain With Many Candidate Isoforms</a:t>
            </a:r>
            <a:endParaRPr lang="en-US" sz="2000" dirty="0"/>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912501"/>
            <a:ext cx="9502891" cy="5252803"/>
          </a:xfrm>
          <a:prstGeom prst="rect">
            <a:avLst/>
          </a:prstGeom>
        </p:spPr>
      </p:pic>
      <p:sp>
        <p:nvSpPr>
          <p:cNvPr id="5" name="TextBox 4"/>
          <p:cNvSpPr txBox="1"/>
          <p:nvPr/>
        </p:nvSpPr>
        <p:spPr>
          <a:xfrm>
            <a:off x="224684" y="3080516"/>
            <a:ext cx="3292363" cy="707886"/>
          </a:xfrm>
          <a:prstGeom prst="rect">
            <a:avLst/>
          </a:prstGeom>
          <a:noFill/>
        </p:spPr>
        <p:txBody>
          <a:bodyPr wrap="none" rtlCol="0">
            <a:spAutoFit/>
          </a:bodyPr>
          <a:lstStyle/>
          <a:p>
            <a:r>
              <a:rPr lang="en-US" sz="2000" dirty="0" smtClean="0"/>
              <a:t>(Ex.)  NDRG2</a:t>
            </a:r>
            <a:br>
              <a:rPr lang="en-US" sz="2000" dirty="0" smtClean="0"/>
            </a:br>
            <a:r>
              <a:rPr lang="en-US" sz="2000" dirty="0" smtClean="0"/>
              <a:t>78 Isoforms (</a:t>
            </a:r>
            <a:r>
              <a:rPr lang="en-US" sz="2000" dirty="0" err="1" smtClean="0"/>
              <a:t>Gencode</a:t>
            </a:r>
            <a:r>
              <a:rPr lang="en-US" sz="2000" dirty="0" smtClean="0"/>
              <a:t> v19)</a:t>
            </a:r>
            <a:endParaRPr lang="en-US" sz="2000" dirty="0"/>
          </a:p>
        </p:txBody>
      </p:sp>
      <p:sp>
        <p:nvSpPr>
          <p:cNvPr id="6" name="TextBox 5"/>
          <p:cNvSpPr txBox="1"/>
          <p:nvPr/>
        </p:nvSpPr>
        <p:spPr>
          <a:xfrm>
            <a:off x="0" y="4336919"/>
            <a:ext cx="5159060" cy="646331"/>
          </a:xfrm>
          <a:prstGeom prst="rect">
            <a:avLst/>
          </a:prstGeom>
          <a:noFill/>
        </p:spPr>
        <p:txBody>
          <a:bodyPr wrap="none" rtlCol="0">
            <a:spAutoFit/>
          </a:bodyPr>
          <a:lstStyle/>
          <a:p>
            <a:r>
              <a:rPr lang="en-US" sz="1800" dirty="0" smtClean="0"/>
              <a:t>Which isoforms are expressed?</a:t>
            </a:r>
          </a:p>
          <a:p>
            <a:r>
              <a:rPr lang="en-US" sz="1800" dirty="0" smtClean="0"/>
              <a:t>Is there evidence of differential </a:t>
            </a:r>
            <a:r>
              <a:rPr lang="en-US" sz="1800" dirty="0"/>
              <a:t>t</a:t>
            </a:r>
            <a:r>
              <a:rPr lang="en-US" sz="1800" dirty="0" smtClean="0"/>
              <a:t>ranscript usage?</a:t>
            </a:r>
            <a:endParaRPr lang="en-US" sz="1800" dirty="0"/>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3405395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459432"/>
            <a:ext cx="8229600" cy="1143000"/>
          </a:xfrm>
        </p:spPr>
        <p:txBody>
          <a:bodyPr>
            <a:noAutofit/>
          </a:bodyPr>
          <a:lstStyle/>
          <a:p>
            <a:r>
              <a:rPr lang="en-US" sz="1800" dirty="0" smtClean="0"/>
              <a:t>Measure Differential Transcript Usage (DTU) via Differential Exon Usage (DEU)</a:t>
            </a:r>
            <a:endParaRPr lang="en-US" sz="1800" dirty="0"/>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282873"/>
            <a:ext cx="9502891" cy="5252803"/>
          </a:xfrm>
          <a:prstGeom prst="rect">
            <a:avLst/>
          </a:prstGeom>
        </p:spPr>
      </p:pic>
      <p:grpSp>
        <p:nvGrpSpPr>
          <p:cNvPr id="5" name="Group 4"/>
          <p:cNvGrpSpPr/>
          <p:nvPr/>
        </p:nvGrpSpPr>
        <p:grpSpPr>
          <a:xfrm>
            <a:off x="783390" y="298181"/>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1979712" y="5642652"/>
            <a:ext cx="5688632" cy="461665"/>
          </a:xfrm>
          <a:prstGeom prst="rect">
            <a:avLst/>
          </a:prstGeom>
          <a:solidFill>
            <a:schemeClr val="bg2">
              <a:alpha val="83000"/>
            </a:schemeClr>
          </a:solidFill>
        </p:spPr>
        <p:txBody>
          <a:bodyPr wrap="square" rtlCol="0">
            <a:spAutoFit/>
          </a:bodyPr>
          <a:lstStyle/>
          <a:p>
            <a:pPr algn="ctr"/>
            <a:r>
              <a:rPr lang="en-US" b="1" dirty="0" smtClean="0"/>
              <a:t>Flatten Transcripts to </a:t>
            </a:r>
            <a:r>
              <a:rPr lang="en-US" b="1" dirty="0" err="1" smtClean="0"/>
              <a:t>Exonic</a:t>
            </a:r>
            <a:r>
              <a:rPr lang="en-US" b="1" dirty="0" smtClean="0"/>
              <a:t> Regions</a:t>
            </a:r>
            <a:endParaRPr lang="en-US" b="1" dirty="0"/>
          </a:p>
        </p:txBody>
      </p:sp>
      <p:grpSp>
        <p:nvGrpSpPr>
          <p:cNvPr id="108" name="Group 107"/>
          <p:cNvGrpSpPr/>
          <p:nvPr/>
        </p:nvGrpSpPr>
        <p:grpSpPr>
          <a:xfrm>
            <a:off x="0" y="6396038"/>
            <a:ext cx="9144000" cy="461962"/>
            <a:chOff x="0" y="6396038"/>
            <a:chExt cx="9144000" cy="461962"/>
          </a:xfrm>
        </p:grpSpPr>
        <p:sp>
          <p:nvSpPr>
            <p:cNvPr id="109" name="Rectangle 10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1" name="TextBox 110"/>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2" name="TextBox 1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73000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smtClean="0"/>
              <a:t>Measure Differential Transcript Usage (DTU) via Differential Exon Usage (DEU)</a:t>
            </a:r>
            <a:endParaRPr lang="en-US" sz="2000" b="1" dirty="0"/>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smtClean="0"/>
              <a:t>high</a:t>
            </a:r>
            <a:endParaRPr lang="en-US" sz="1200" dirty="0"/>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smtClean="0"/>
              <a:t>low</a:t>
            </a:r>
            <a:endParaRPr lang="en-US" sz="1200" dirty="0"/>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smtClean="0"/>
              <a:t>Relative</a:t>
            </a:r>
            <a:br>
              <a:rPr lang="en-US" sz="1200" b="1" dirty="0" smtClean="0"/>
            </a:br>
            <a:r>
              <a:rPr lang="en-US" sz="1200" b="1" dirty="0" smtClean="0"/>
              <a:t> Expression</a:t>
            </a:r>
            <a:endParaRPr lang="en-US" sz="1200" b="1" dirty="0"/>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smtClean="0"/>
                <a:t>P = 1e-8</a:t>
              </a:r>
              <a:endParaRPr lang="en-US" sz="1200" dirty="0"/>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smtClean="0"/>
                <a:t>P = 1e-11</a:t>
              </a:r>
              <a:endParaRPr lang="en-US" sz="1200" dirty="0"/>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smtClean="0"/>
                <a:t>P = 1e-9</a:t>
              </a:r>
              <a:endParaRPr lang="en-US" sz="1200" dirty="0"/>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smtClean="0"/>
                <a:t>P = 1e-6</a:t>
              </a:r>
              <a:endParaRPr lang="en-US" sz="1200" dirty="0"/>
            </a:p>
          </p:txBody>
        </p:sp>
      </p:grpSp>
      <p:sp>
        <p:nvSpPr>
          <p:cNvPr id="4" name="TextBox 3"/>
          <p:cNvSpPr txBox="1"/>
          <p:nvPr/>
        </p:nvSpPr>
        <p:spPr>
          <a:xfrm>
            <a:off x="507992" y="2369366"/>
            <a:ext cx="1185428" cy="646331"/>
          </a:xfrm>
          <a:prstGeom prst="rect">
            <a:avLst/>
          </a:prstGeom>
          <a:noFill/>
        </p:spPr>
        <p:txBody>
          <a:bodyPr wrap="none" rtlCol="0">
            <a:spAutoFit/>
          </a:bodyPr>
          <a:lstStyle/>
          <a:p>
            <a:r>
              <a:rPr lang="en-US" sz="1800" dirty="0" smtClean="0">
                <a:solidFill>
                  <a:srgbClr val="F69F22"/>
                </a:solidFill>
              </a:rPr>
              <a:t>Sample A</a:t>
            </a:r>
          </a:p>
          <a:p>
            <a:r>
              <a:rPr lang="en-US" sz="1800" dirty="0" smtClean="0">
                <a:solidFill>
                  <a:srgbClr val="660066"/>
                </a:solidFill>
              </a:rPr>
              <a:t>Sample B</a:t>
            </a:r>
            <a:endParaRPr lang="en-US" sz="1800" dirty="0">
              <a:solidFill>
                <a:srgbClr val="660066"/>
              </a:solidFill>
            </a:endParaRPr>
          </a:p>
        </p:txBody>
      </p:sp>
      <p:grpSp>
        <p:nvGrpSpPr>
          <p:cNvPr id="149" name="Group 148"/>
          <p:cNvGrpSpPr/>
          <p:nvPr/>
        </p:nvGrpSpPr>
        <p:grpSpPr>
          <a:xfrm>
            <a:off x="0" y="6396038"/>
            <a:ext cx="9144000" cy="461962"/>
            <a:chOff x="0" y="6396038"/>
            <a:chExt cx="9144000" cy="461962"/>
          </a:xfrm>
        </p:grpSpPr>
        <p:sp>
          <p:nvSpPr>
            <p:cNvPr id="150" name="Rectangle 14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2" name="TextBox 15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4" name="TextBox 15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23724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1-15 at 2.4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695" y="908720"/>
            <a:ext cx="5318737" cy="5443785"/>
          </a:xfrm>
          <a:prstGeom prst="rect">
            <a:avLst/>
          </a:prstGeom>
        </p:spPr>
      </p:pic>
      <p:sp>
        <p:nvSpPr>
          <p:cNvPr id="7" name="TextBox 6"/>
          <p:cNvSpPr txBox="1"/>
          <p:nvPr/>
        </p:nvSpPr>
        <p:spPr>
          <a:xfrm>
            <a:off x="1052336" y="5259274"/>
            <a:ext cx="2750986" cy="369332"/>
          </a:xfrm>
          <a:prstGeom prst="rect">
            <a:avLst/>
          </a:prstGeom>
          <a:noFill/>
        </p:spPr>
        <p:txBody>
          <a:bodyPr wrap="none" rtlCol="0">
            <a:spAutoFit/>
          </a:bodyPr>
          <a:lstStyle/>
          <a:p>
            <a:r>
              <a:rPr lang="en-US" sz="1800" dirty="0" smtClean="0"/>
              <a:t>Flattened gene structure:</a:t>
            </a:r>
            <a:endParaRPr lang="en-US" sz="1800" dirty="0"/>
          </a:p>
        </p:txBody>
      </p:sp>
      <p:sp>
        <p:nvSpPr>
          <p:cNvPr id="8" name="TextBox 7"/>
          <p:cNvSpPr txBox="1"/>
          <p:nvPr/>
        </p:nvSpPr>
        <p:spPr>
          <a:xfrm>
            <a:off x="1058297" y="1861139"/>
            <a:ext cx="2323335" cy="369332"/>
          </a:xfrm>
          <a:prstGeom prst="rect">
            <a:avLst/>
          </a:prstGeom>
          <a:noFill/>
        </p:spPr>
        <p:txBody>
          <a:bodyPr wrap="none" rtlCol="0">
            <a:spAutoFit/>
          </a:bodyPr>
          <a:lstStyle/>
          <a:p>
            <a:r>
              <a:rPr lang="en-US" sz="1800" dirty="0" smtClean="0"/>
              <a:t>Averaged Replicates</a:t>
            </a:r>
            <a:endParaRPr lang="en-US" sz="1800" dirty="0"/>
          </a:p>
        </p:txBody>
      </p:sp>
      <p:sp>
        <p:nvSpPr>
          <p:cNvPr id="9" name="TextBox 8"/>
          <p:cNvSpPr txBox="1"/>
          <p:nvPr/>
        </p:nvSpPr>
        <p:spPr>
          <a:xfrm>
            <a:off x="1181685" y="3769442"/>
            <a:ext cx="1737262" cy="369332"/>
          </a:xfrm>
          <a:prstGeom prst="rect">
            <a:avLst/>
          </a:prstGeom>
          <a:noFill/>
        </p:spPr>
        <p:txBody>
          <a:bodyPr wrap="none" rtlCol="0">
            <a:spAutoFit/>
          </a:bodyPr>
          <a:lstStyle/>
          <a:p>
            <a:r>
              <a:rPr lang="en-US" sz="1800" dirty="0" smtClean="0"/>
              <a:t>Each Replicate</a:t>
            </a:r>
            <a:endParaRPr lang="en-US" sz="1800" dirty="0"/>
          </a:p>
        </p:txBody>
      </p:sp>
      <p:sp>
        <p:nvSpPr>
          <p:cNvPr id="11" name="TextBox 10"/>
          <p:cNvSpPr txBox="1"/>
          <p:nvPr/>
        </p:nvSpPr>
        <p:spPr>
          <a:xfrm>
            <a:off x="6272814" y="3563979"/>
            <a:ext cx="274497" cy="369332"/>
          </a:xfrm>
          <a:prstGeom prst="rect">
            <a:avLst/>
          </a:prstGeom>
          <a:noFill/>
        </p:spPr>
        <p:txBody>
          <a:bodyPr wrap="none" rtlCol="0">
            <a:spAutoFit/>
          </a:bodyPr>
          <a:lstStyle/>
          <a:p>
            <a:r>
              <a:rPr lang="en-US" sz="1800" dirty="0" smtClean="0">
                <a:solidFill>
                  <a:srgbClr val="FF0000"/>
                </a:solidFill>
              </a:rPr>
              <a:t>*</a:t>
            </a:r>
            <a:endParaRPr lang="en-US" sz="1800" dirty="0">
              <a:solidFill>
                <a:srgbClr val="FF0000"/>
              </a:solidFill>
            </a:endParaRPr>
          </a:p>
        </p:txBody>
      </p:sp>
      <p:sp>
        <p:nvSpPr>
          <p:cNvPr id="12" name="TextBox 11"/>
          <p:cNvSpPr txBox="1"/>
          <p:nvPr/>
        </p:nvSpPr>
        <p:spPr>
          <a:xfrm>
            <a:off x="6271883" y="1711747"/>
            <a:ext cx="274497" cy="369332"/>
          </a:xfrm>
          <a:prstGeom prst="rect">
            <a:avLst/>
          </a:prstGeom>
          <a:noFill/>
        </p:spPr>
        <p:txBody>
          <a:bodyPr wrap="none" rtlCol="0">
            <a:spAutoFit/>
          </a:bodyPr>
          <a:lstStyle/>
          <a:p>
            <a:r>
              <a:rPr lang="en-US" sz="1800" dirty="0" smtClean="0">
                <a:solidFill>
                  <a:srgbClr val="FF0000"/>
                </a:solidFill>
              </a:rPr>
              <a:t>*</a:t>
            </a:r>
            <a:endParaRPr lang="en-US" sz="1800" dirty="0">
              <a:solidFill>
                <a:srgbClr val="FF0000"/>
              </a:solidFill>
            </a:endParaRPr>
          </a:p>
        </p:txBody>
      </p:sp>
      <p:grpSp>
        <p:nvGrpSpPr>
          <p:cNvPr id="10" name="Group 9"/>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5" name="Picture 4" descr="Screen Shot 2018-01-15 at 2.46.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spTree>
    <p:extLst>
      <p:ext uri="{BB962C8B-B14F-4D97-AF65-F5344CB8AC3E}">
        <p14:creationId xmlns:p14="http://schemas.microsoft.com/office/powerpoint/2010/main" val="341646499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4" name="Group 3"/>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157437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5573059" y="1840463"/>
            <a:ext cx="3570940" cy="4684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311579"/>
            <a:ext cx="5831441" cy="2213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86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3"/>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smtClean="0"/>
                <a:t>Linearize graph via topological sorting </a:t>
              </a:r>
            </a:p>
            <a:p>
              <a:r>
                <a:rPr lang="en-US" sz="1400" dirty="0" smtClean="0"/>
                <a:t>or graph multiple alignment</a:t>
              </a:r>
              <a:endParaRPr lang="en-US" sz="1400" dirty="0"/>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smtClean="0"/>
                <a:t>DEXseq</a:t>
              </a:r>
              <a:r>
                <a:rPr lang="en-US" sz="1200" dirty="0" smtClean="0"/>
                <a:t> for DTU,</a:t>
              </a:r>
            </a:p>
            <a:p>
              <a:r>
                <a:rPr lang="en-US" sz="1200" dirty="0" smtClean="0"/>
                <a:t>GATK for Variant Detection</a:t>
              </a:r>
              <a:endParaRPr lang="en-US" sz="1200" dirty="0"/>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5" name="TextBox 14"/>
          <p:cNvSpPr txBox="1"/>
          <p:nvPr/>
        </p:nvSpPr>
        <p:spPr>
          <a:xfrm>
            <a:off x="35496" y="5805264"/>
            <a:ext cx="5416554" cy="523220"/>
          </a:xfrm>
          <a:prstGeom prst="rect">
            <a:avLst/>
          </a:prstGeom>
          <a:noFill/>
        </p:spPr>
        <p:txBody>
          <a:bodyPr wrap="none" rtlCol="0">
            <a:spAutoFit/>
          </a:bodyPr>
          <a:lstStyle/>
          <a:p>
            <a:r>
              <a:rPr lang="en-US" sz="1400" dirty="0" smtClean="0"/>
              <a:t>Similar method and protocols now integrated into Trinity:</a:t>
            </a:r>
            <a:br>
              <a:rPr lang="en-US" sz="1400" dirty="0" smtClean="0"/>
            </a:br>
            <a:r>
              <a:rPr lang="en-US" sz="1400" dirty="0" smtClean="0">
                <a:hlinkClick r:id="rId4"/>
              </a:rPr>
              <a:t>https://github.com/trinityrnaseq/trinityrnaseq/wiki/SuperTranscripts</a:t>
            </a:r>
            <a:endParaRPr lang="en-US" sz="1400" dirty="0"/>
          </a:p>
        </p:txBody>
      </p:sp>
    </p:spTree>
    <p:extLst>
      <p:ext uri="{BB962C8B-B14F-4D97-AF65-F5344CB8AC3E}">
        <p14:creationId xmlns:p14="http://schemas.microsoft.com/office/powerpoint/2010/main" val="35289211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3"/>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smtClean="0"/>
                <a:t>Linearize graph via topological sorting </a:t>
              </a:r>
            </a:p>
            <a:p>
              <a:r>
                <a:rPr lang="en-US" sz="1400" dirty="0" smtClean="0"/>
                <a:t>or graph multiple alignment</a:t>
              </a:r>
              <a:endParaRPr lang="en-US" sz="1400" dirty="0"/>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smtClean="0"/>
                <a:t>DEXseq</a:t>
              </a:r>
              <a:r>
                <a:rPr lang="en-US" sz="1200" dirty="0" smtClean="0"/>
                <a:t> for DTU,</a:t>
              </a:r>
            </a:p>
            <a:p>
              <a:r>
                <a:rPr lang="en-US" sz="1200" dirty="0" smtClean="0"/>
                <a:t>GATK for Variant Detection</a:t>
              </a:r>
              <a:endParaRPr lang="en-US" sz="1200" dirty="0"/>
            </a:p>
          </p:txBody>
        </p:sp>
      </p:gr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7" name="TextBox 6"/>
          <p:cNvSpPr txBox="1"/>
          <p:nvPr/>
        </p:nvSpPr>
        <p:spPr>
          <a:xfrm>
            <a:off x="35496" y="5805264"/>
            <a:ext cx="5416554" cy="523220"/>
          </a:xfrm>
          <a:prstGeom prst="rect">
            <a:avLst/>
          </a:prstGeom>
          <a:noFill/>
        </p:spPr>
        <p:txBody>
          <a:bodyPr wrap="none" rtlCol="0">
            <a:spAutoFit/>
          </a:bodyPr>
          <a:lstStyle/>
          <a:p>
            <a:r>
              <a:rPr lang="en-US" sz="1400" dirty="0" smtClean="0"/>
              <a:t>Similar method and protocols now integrated into Trinity:</a:t>
            </a:r>
            <a:br>
              <a:rPr lang="en-US" sz="1400" dirty="0" smtClean="0"/>
            </a:br>
            <a:r>
              <a:rPr lang="en-US" sz="1400" dirty="0" smtClean="0">
                <a:hlinkClick r:id="rId4"/>
              </a:rPr>
              <a:t>https://github.com/trinityrnaseq/trinityrnaseq/wiki/SuperTranscripts</a:t>
            </a:r>
            <a:endParaRPr lang="en-US" sz="1400" dirty="0"/>
          </a:p>
        </p:txBody>
      </p:sp>
    </p:spTree>
    <p:extLst>
      <p:ext uri="{BB962C8B-B14F-4D97-AF65-F5344CB8AC3E}">
        <p14:creationId xmlns:p14="http://schemas.microsoft.com/office/powerpoint/2010/main" val="13202467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79512" y="116632"/>
            <a:ext cx="8784976" cy="1080120"/>
          </a:xfrm>
        </p:spPr>
        <p:txBody>
          <a:bodyPr>
            <a:normAutofit fontScale="92500"/>
          </a:bodyPr>
          <a:lstStyle/>
          <a:p>
            <a:pPr algn="ctr">
              <a:buFont typeface="Arial" charset="0"/>
              <a:buNone/>
            </a:pPr>
            <a:r>
              <a:rPr lang="en-US" sz="4400" b="1" dirty="0" smtClean="0">
                <a:latin typeface="Calibri" charset="0"/>
                <a:ea typeface="ＭＳ Ｐゴシック" charset="0"/>
              </a:rPr>
              <a:t>Time for </a:t>
            </a:r>
            <a:r>
              <a:rPr lang="en-US" sz="4400" b="1" dirty="0" smtClean="0">
                <a:latin typeface="Calibri" charset="0"/>
                <a:ea typeface="ＭＳ Ｐゴシック" charset="0"/>
              </a:rPr>
              <a:t>Transcript Reconstruction </a:t>
            </a:r>
            <a:r>
              <a:rPr lang="en-US" sz="4400" b="1" dirty="0" smtClean="0">
                <a:latin typeface="Calibri" charset="0"/>
                <a:ea typeface="ＭＳ Ｐゴシック" charset="0"/>
              </a:rPr>
              <a:t>Lab</a:t>
            </a:r>
            <a:endParaRPr lang="en-US" sz="4400" b="1" dirty="0">
              <a:latin typeface="Calibri" charset="0"/>
              <a:ea typeface="ＭＳ Ｐゴシック" charset="0"/>
            </a:endParaRPr>
          </a:p>
        </p:txBody>
      </p:sp>
      <p:pic>
        <p:nvPicPr>
          <p:cNvPr id="3" name="Picture 2"/>
          <p:cNvPicPr>
            <a:picLocks noChangeAspect="1"/>
          </p:cNvPicPr>
          <p:nvPr/>
        </p:nvPicPr>
        <p:blipFill>
          <a:blip r:embed="rId3"/>
          <a:stretch>
            <a:fillRect/>
          </a:stretch>
        </p:blipFill>
        <p:spPr>
          <a:xfrm>
            <a:off x="2339752" y="1300995"/>
            <a:ext cx="4662140" cy="4792301"/>
          </a:xfrm>
          <a:prstGeom prst="rect">
            <a:avLst/>
          </a:prstGeom>
        </p:spPr>
      </p:pic>
    </p:spTree>
    <p:extLst>
      <p:ext uri="{BB962C8B-B14F-4D97-AF65-F5344CB8AC3E}">
        <p14:creationId xmlns:p14="http://schemas.microsoft.com/office/powerpoint/2010/main" val="7309192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5573059" y="1912471"/>
            <a:ext cx="357094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470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
        <p:nvSpPr>
          <p:cNvPr id="19" name="Rectangle 18"/>
          <p:cNvSpPr/>
          <p:nvPr/>
        </p:nvSpPr>
        <p:spPr>
          <a:xfrm>
            <a:off x="5573059" y="1912471"/>
            <a:ext cx="357094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5057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10033</TotalTime>
  <Words>5409</Words>
  <Application>Microsoft Macintosh PowerPoint</Application>
  <PresentationFormat>On-screen Show (4:3)</PresentationFormat>
  <Paragraphs>784</Paragraphs>
  <Slides>72</Slides>
  <Notes>54</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Office Theme</vt:lpstr>
      <vt:lpstr>1_Office Theme</vt:lpstr>
      <vt:lpstr>Canadian Bioinformatics Workshops</vt:lpstr>
      <vt:lpstr>PowerPoint Presentation</vt:lpstr>
      <vt:lpstr>PowerPoint Presentation</vt:lpstr>
      <vt:lpstr>Learning Objectives of Module</vt:lpstr>
      <vt:lpstr>Assembly Required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Trinity Aggregates Isolated Transcript Graphs</vt:lpstr>
      <vt:lpstr>PowerPoint Presentation</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output: a multi-fasta file</vt:lpstr>
      <vt:lpstr>Flavors of Differential Expression Analyses</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703</cp:revision>
  <dcterms:created xsi:type="dcterms:W3CDTF">2010-04-21T18:53:51Z</dcterms:created>
  <dcterms:modified xsi:type="dcterms:W3CDTF">2018-05-20T13:45:36Z</dcterms:modified>
</cp:coreProperties>
</file>